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76"/>
  </p:notesMasterIdLst>
  <p:sldIdLst>
    <p:sldId id="382" r:id="rId2"/>
    <p:sldId id="549" r:id="rId3"/>
    <p:sldId id="257" r:id="rId4"/>
    <p:sldId id="258" r:id="rId5"/>
    <p:sldId id="261" r:id="rId6"/>
    <p:sldId id="263" r:id="rId7"/>
    <p:sldId id="289" r:id="rId8"/>
    <p:sldId id="277" r:id="rId9"/>
    <p:sldId id="307" r:id="rId10"/>
    <p:sldId id="488" r:id="rId11"/>
    <p:sldId id="489" r:id="rId12"/>
    <p:sldId id="490" r:id="rId13"/>
    <p:sldId id="491" r:id="rId14"/>
    <p:sldId id="492" r:id="rId15"/>
    <p:sldId id="493" r:id="rId16"/>
    <p:sldId id="494" r:id="rId17"/>
    <p:sldId id="496" r:id="rId18"/>
    <p:sldId id="497" r:id="rId19"/>
    <p:sldId id="498" r:id="rId20"/>
    <p:sldId id="499" r:id="rId21"/>
    <p:sldId id="500" r:id="rId22"/>
    <p:sldId id="501" r:id="rId23"/>
    <p:sldId id="502" r:id="rId24"/>
    <p:sldId id="504" r:id="rId25"/>
    <p:sldId id="505" r:id="rId26"/>
    <p:sldId id="506" r:id="rId27"/>
    <p:sldId id="507" r:id="rId28"/>
    <p:sldId id="508" r:id="rId29"/>
    <p:sldId id="513" r:id="rId30"/>
    <p:sldId id="514" r:id="rId31"/>
    <p:sldId id="550" r:id="rId32"/>
    <p:sldId id="551" r:id="rId33"/>
    <p:sldId id="486" r:id="rId34"/>
    <p:sldId id="278" r:id="rId35"/>
    <p:sldId id="509" r:id="rId36"/>
    <p:sldId id="515" r:id="rId37"/>
    <p:sldId id="516" r:id="rId38"/>
    <p:sldId id="517" r:id="rId39"/>
    <p:sldId id="518" r:id="rId40"/>
    <p:sldId id="534" r:id="rId41"/>
    <p:sldId id="519" r:id="rId42"/>
    <p:sldId id="520" r:id="rId43"/>
    <p:sldId id="528" r:id="rId44"/>
    <p:sldId id="521" r:id="rId45"/>
    <p:sldId id="522" r:id="rId46"/>
    <p:sldId id="523" r:id="rId47"/>
    <p:sldId id="533" r:id="rId48"/>
    <p:sldId id="524" r:id="rId49"/>
    <p:sldId id="525" r:id="rId50"/>
    <p:sldId id="547" r:id="rId51"/>
    <p:sldId id="529" r:id="rId52"/>
    <p:sldId id="545" r:id="rId53"/>
    <p:sldId id="546" r:id="rId54"/>
    <p:sldId id="535" r:id="rId55"/>
    <p:sldId id="530" r:id="rId56"/>
    <p:sldId id="552" r:id="rId57"/>
    <p:sldId id="531" r:id="rId58"/>
    <p:sldId id="532" r:id="rId59"/>
    <p:sldId id="540" r:id="rId60"/>
    <p:sldId id="536" r:id="rId61"/>
    <p:sldId id="539" r:id="rId62"/>
    <p:sldId id="541" r:id="rId63"/>
    <p:sldId id="511" r:id="rId64"/>
    <p:sldId id="543" r:id="rId65"/>
    <p:sldId id="544" r:id="rId66"/>
    <p:sldId id="548" r:id="rId67"/>
    <p:sldId id="308" r:id="rId68"/>
    <p:sldId id="309" r:id="rId69"/>
    <p:sldId id="375" r:id="rId70"/>
    <p:sldId id="363" r:id="rId71"/>
    <p:sldId id="364" r:id="rId72"/>
    <p:sldId id="311" r:id="rId73"/>
    <p:sldId id="310" r:id="rId74"/>
    <p:sldId id="329" r:id="rId75"/>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2080" autoAdjust="0"/>
  </p:normalViewPr>
  <p:slideViewPr>
    <p:cSldViewPr snapToGrid="0">
      <p:cViewPr varScale="1">
        <p:scale>
          <a:sx n="96" d="100"/>
          <a:sy n="96" d="100"/>
        </p:scale>
        <p:origin x="96" y="3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119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2020/12/18</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4143998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2326028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2435641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1287940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4019746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3463451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482533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79152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841495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362501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405917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3911795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2533784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50681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277243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031423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1681123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3472968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4218200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348537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2340693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4059771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340477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109014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2048617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212333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3059632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2020/12/18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2020/12/18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2020/12/18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2020/12/18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hannel9.msdn.com/Blogs/livedevopsinjapan/6min-DevOps-1"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lideshare.net/jallspaw/10-deploys-per-day-dev-and-ops-cooperation-at-flickr"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hyperlink" Target="https://techlife.cookpad.com/entry/2018/02/10/150709"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cloud.google.com/blog/ja/products/gcp/using-the-four-keys-to-measure-your-devops-performanc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dev.classmethod.jp/articles/value-stream-mapping/"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logmi.jp/tech/articles/282800"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fintan.jp/?p=5952"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itlab.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hyperlink" Target="https://hisa-magazine.net/blog/manabutikara/yw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qiita.com/yattom/items/90ac533d993d3a2d2d0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hyperlink" Target="https://fintan.jp/?p=239" TargetMode="External"/><Relationship Id="rId3" Type="http://schemas.openxmlformats.org/officeDocument/2006/relationships/hyperlink" Target="https://fintan.jp/" TargetMode="External"/><Relationship Id="rId7" Type="http://schemas.openxmlformats.org/officeDocument/2006/relationships/hyperlink" Target="https://fintan.jp/?p=280"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fintan.jp/?p=687" TargetMode="External"/><Relationship Id="rId5" Type="http://schemas.openxmlformats.org/officeDocument/2006/relationships/hyperlink" Target="https://fintan.jp/?p=1244" TargetMode="External"/><Relationship Id="rId4" Type="http://schemas.openxmlformats.org/officeDocument/2006/relationships/hyperlink" Target="https://fintan.jp/?p=949" TargetMode="External"/><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qiita.com/pandama09396862/items/9f013fa7b60f4d12d1d8"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www.publickey1.jp/blog/14/blue-green_deployment.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www.datadoghq.com/"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hyperlink" Target="https://hrmos.co/pages/tissaiyo/jobs/20100400011" TargetMode="External"/><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F0EF7C3-B4CE-46CB-B776-74221400E4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2A3DBDE-FD41-4AD3-87B1-A8013220473E}"/>
              </a:ext>
            </a:extLst>
          </p:cNvPr>
          <p:cNvSpPr txBox="1"/>
          <p:nvPr/>
        </p:nvSpPr>
        <p:spPr>
          <a:xfrm>
            <a:off x="3611" y="1257301"/>
            <a:ext cx="12188389" cy="3869870"/>
          </a:xfrm>
          <a:prstGeom prst="rect">
            <a:avLst/>
          </a:prstGeom>
          <a:noFill/>
          <a:ln>
            <a:noFill/>
          </a:ln>
          <a:effectLst/>
        </p:spPr>
        <p:txBody>
          <a:bodyPr wrap="square" tIns="360000" bIns="360000" rtlCol="0" anchor="ctr">
            <a:noAutofit/>
          </a:bodyPr>
          <a:lstStyle/>
          <a:p>
            <a:pPr algn="ctr"/>
            <a:r>
              <a:rPr lang="en-US" altLang="ja-JP" sz="14000" b="1">
                <a:solidFill>
                  <a:srgbClr val="FF0066"/>
                </a:solidFill>
                <a:latin typeface="Meiryo UI" panose="020B0604030504040204" pitchFamily="50" charset="-128"/>
                <a:ea typeface="Meiryo UI" panose="020B0604030504040204" pitchFamily="50" charset="-128"/>
              </a:rPr>
              <a:t>DevOps</a:t>
            </a:r>
            <a:r>
              <a:rPr lang="ja-JP" altLang="en-US" sz="6000" b="1">
                <a:solidFill>
                  <a:srgbClr val="FF0066"/>
                </a:solidFill>
                <a:latin typeface="Meiryo UI" panose="020B0604030504040204" pitchFamily="50" charset="-128"/>
                <a:ea typeface="Meiryo UI" panose="020B0604030504040204" pitchFamily="50" charset="-128"/>
              </a:rPr>
              <a:t>　</a:t>
            </a:r>
            <a:r>
              <a:rPr lang="en-US" altLang="ja-JP" sz="6000" b="1">
                <a:solidFill>
                  <a:srgbClr val="FF0066"/>
                </a:solidFill>
                <a:latin typeface="Meiryo UI" panose="020B0604030504040204" pitchFamily="50" charset="-128"/>
                <a:ea typeface="Meiryo UI" panose="020B0604030504040204" pitchFamily="50" charset="-128"/>
              </a:rPr>
              <a:t>Hands-on</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10806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389676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の歴史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6 Minutes DevOps: DevOps </a:t>
            </a:r>
            <a:r>
              <a:rPr kumimoji="1" lang="ja-JP" altLang="en-US" sz="2000">
                <a:latin typeface="Meiryo UI" panose="020B0604030504040204" pitchFamily="50" charset="-128"/>
                <a:ea typeface="Meiryo UI" panose="020B0604030504040204" pitchFamily="50" charset="-128"/>
              </a:rPr>
              <a:t>の歴史</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https://channel9.msdn.com/Blogs/livedevopsinjapan/6min-DevOps-1</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リリースサイクル、早く、頻繁に、安全に</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a:t>
            </a: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2w</a:t>
            </a:r>
            <a:r>
              <a:rPr kumimoji="1" lang="ja-JP" altLang="en-US" sz="2000">
                <a:latin typeface="Meiryo UI" panose="020B0604030504040204" pitchFamily="50" charset="-128"/>
                <a:ea typeface="Meiryo UI" panose="020B0604030504040204" pitchFamily="50" charset="-128"/>
              </a:rPr>
              <a:t>で動作するアプリ</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→エンドゲーム（</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、受入テスト）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QA</a:t>
            </a:r>
            <a:r>
              <a:rPr kumimoji="1" lang="ja-JP" altLang="en-US" sz="2000">
                <a:latin typeface="Meiryo UI" panose="020B0604030504040204" pitchFamily="50" charset="-128"/>
                <a:ea typeface="Meiryo UI" panose="020B0604030504040204" pitchFamily="50" charset="-128"/>
              </a:rPr>
              <a:t>をチームに、テスト自動化</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→インフラ引き渡し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→インフラ自動化、</a:t>
            </a:r>
            <a:r>
              <a:rPr kumimoji="1" lang="en-US" altLang="ja-JP" sz="2000">
                <a:latin typeface="Meiryo UI" panose="020B0604030504040204" pitchFamily="50" charset="-128"/>
                <a:ea typeface="Meiryo UI" panose="020B0604030504040204" pitchFamily="50" charset="-128"/>
              </a:rPr>
              <a:t>Web</a:t>
            </a:r>
            <a:r>
              <a:rPr kumimoji="1" lang="ja-JP" altLang="en-US" sz="2000">
                <a:latin typeface="Meiryo UI" panose="020B0604030504040204" pitchFamily="50" charset="-128"/>
                <a:ea typeface="Meiryo UI" panose="020B0604030504040204" pitchFamily="50" charset="-128"/>
              </a:rPr>
              <a:t>オペレーション（クラウド）</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pic>
        <p:nvPicPr>
          <p:cNvPr id="4" name="図 3">
            <a:extLst>
              <a:ext uri="{FF2B5EF4-FFF2-40B4-BE49-F238E27FC236}">
                <a16:creationId xmlns:a16="http://schemas.microsoft.com/office/drawing/2014/main" id="{46FA83E2-E9F8-4C87-836D-541B3616D974}"/>
              </a:ext>
            </a:extLst>
          </p:cNvPr>
          <p:cNvPicPr>
            <a:picLocks noChangeAspect="1"/>
          </p:cNvPicPr>
          <p:nvPr/>
        </p:nvPicPr>
        <p:blipFill>
          <a:blip r:embed="rId3"/>
          <a:stretch>
            <a:fillRect/>
          </a:stretch>
        </p:blipFill>
        <p:spPr>
          <a:xfrm>
            <a:off x="6612462" y="2499511"/>
            <a:ext cx="4500365" cy="3363740"/>
          </a:xfrm>
          <a:prstGeom prst="rect">
            <a:avLst/>
          </a:prstGeom>
        </p:spPr>
      </p:pic>
    </p:spTree>
    <p:extLst>
      <p:ext uri="{BB962C8B-B14F-4D97-AF65-F5344CB8AC3E}">
        <p14:creationId xmlns:p14="http://schemas.microsoft.com/office/powerpoint/2010/main" val="174981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10 deploys per day</a:t>
            </a:r>
            <a:r>
              <a:rPr kumimoji="1" lang="ja-JP" altLang="en-US" sz="2800" b="1">
                <a:latin typeface="Meiryo UI" panose="020B0604030504040204" pitchFamily="50" charset="-128"/>
                <a:ea typeface="Meiryo UI" panose="020B0604030504040204" pitchFamily="50" charset="-128"/>
              </a:rPr>
              <a:t>（</a:t>
            </a:r>
            <a:r>
              <a:rPr kumimoji="1" lang="en-US" altLang="ja-JP" sz="2800" b="1">
                <a:latin typeface="Meiryo UI" panose="020B0604030504040204" pitchFamily="50" charset="-128"/>
                <a:ea typeface="Meiryo UI" panose="020B0604030504040204" pitchFamily="50" charset="-128"/>
              </a:rPr>
              <a:t>2009</a:t>
            </a:r>
            <a:r>
              <a:rPr kumimoji="1" lang="ja-JP" altLang="en-US" sz="2800" b="1">
                <a:latin typeface="Meiryo UI" panose="020B0604030504040204" pitchFamily="50" charset="-128"/>
                <a:ea typeface="Meiryo UI" panose="020B0604030504040204" pitchFamily="50" charset="-128"/>
              </a:rPr>
              <a:t>年）</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deploys per day</a:t>
            </a:r>
          </a:p>
          <a:p>
            <a:pPr>
              <a:lnSpc>
                <a:spcPts val="3200"/>
              </a:lnSpc>
            </a:pPr>
            <a:r>
              <a:rPr kumimoji="1" lang="en-US" altLang="ja-JP">
                <a:latin typeface="Meiryo UI" panose="020B0604030504040204" pitchFamily="50" charset="-128"/>
                <a:ea typeface="Meiryo UI" panose="020B0604030504040204" pitchFamily="50" charset="-128"/>
                <a:hlinkClick r:id="rId2"/>
              </a:rPr>
              <a:t>https://www.slideshare.net/jallspaw/10-deploys-per-day-dev-and-ops-cooperation-at-flickr</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pic>
        <p:nvPicPr>
          <p:cNvPr id="4" name="図 3">
            <a:extLst>
              <a:ext uri="{FF2B5EF4-FFF2-40B4-BE49-F238E27FC236}">
                <a16:creationId xmlns:a16="http://schemas.microsoft.com/office/drawing/2014/main" id="{B751575F-CC84-4C56-8FB9-556B36A62607}"/>
              </a:ext>
            </a:extLst>
          </p:cNvPr>
          <p:cNvPicPr>
            <a:picLocks noChangeAspect="1"/>
          </p:cNvPicPr>
          <p:nvPr/>
        </p:nvPicPr>
        <p:blipFill>
          <a:blip r:embed="rId3"/>
          <a:stretch>
            <a:fillRect/>
          </a:stretch>
        </p:blipFill>
        <p:spPr>
          <a:xfrm>
            <a:off x="4409279" y="2589826"/>
            <a:ext cx="2991268" cy="3062716"/>
          </a:xfrm>
          <a:prstGeom prst="rect">
            <a:avLst/>
          </a:prstGeom>
        </p:spPr>
      </p:pic>
      <p:pic>
        <p:nvPicPr>
          <p:cNvPr id="5" name="図 4">
            <a:extLst>
              <a:ext uri="{FF2B5EF4-FFF2-40B4-BE49-F238E27FC236}">
                <a16:creationId xmlns:a16="http://schemas.microsoft.com/office/drawing/2014/main" id="{24BF189B-5D0F-4882-906D-B06CE09C9FBC}"/>
              </a:ext>
            </a:extLst>
          </p:cNvPr>
          <p:cNvPicPr>
            <a:picLocks noChangeAspect="1"/>
          </p:cNvPicPr>
          <p:nvPr/>
        </p:nvPicPr>
        <p:blipFill>
          <a:blip r:embed="rId4"/>
          <a:stretch>
            <a:fillRect/>
          </a:stretch>
        </p:blipFill>
        <p:spPr>
          <a:xfrm>
            <a:off x="734309" y="2585063"/>
            <a:ext cx="2972776" cy="3062716"/>
          </a:xfrm>
          <a:prstGeom prst="rect">
            <a:avLst/>
          </a:prstGeom>
        </p:spPr>
      </p:pic>
      <p:pic>
        <p:nvPicPr>
          <p:cNvPr id="7" name="図 6">
            <a:extLst>
              <a:ext uri="{FF2B5EF4-FFF2-40B4-BE49-F238E27FC236}">
                <a16:creationId xmlns:a16="http://schemas.microsoft.com/office/drawing/2014/main" id="{5833C9CB-8EE4-47AE-BF38-DB7A4E5CD1A3}"/>
              </a:ext>
            </a:extLst>
          </p:cNvPr>
          <p:cNvPicPr>
            <a:picLocks noChangeAspect="1"/>
          </p:cNvPicPr>
          <p:nvPr/>
        </p:nvPicPr>
        <p:blipFill>
          <a:blip r:embed="rId5"/>
          <a:stretch>
            <a:fillRect/>
          </a:stretch>
        </p:blipFill>
        <p:spPr>
          <a:xfrm>
            <a:off x="8102741" y="2580301"/>
            <a:ext cx="2991268" cy="3072241"/>
          </a:xfrm>
          <a:prstGeom prst="rect">
            <a:avLst/>
          </a:prstGeom>
        </p:spPr>
      </p:pic>
    </p:spTree>
    <p:extLst>
      <p:ext uri="{BB962C8B-B14F-4D97-AF65-F5344CB8AC3E}">
        <p14:creationId xmlns:p14="http://schemas.microsoft.com/office/powerpoint/2010/main" val="13940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明確な定義はないです。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開発と運用が一丸となってプロダクト</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サービスの価値を高めるための改善活動に取り組むこと。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プロダクト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サービスの価値を高める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BML</a:t>
            </a:r>
            <a:r>
              <a:rPr kumimoji="1" lang="ja-JP" altLang="en-US" sz="2000">
                <a:highlight>
                  <a:srgbClr val="FFFF00"/>
                </a:highlight>
                <a:latin typeface="Meiryo UI" panose="020B0604030504040204" pitchFamily="50" charset="-128"/>
                <a:ea typeface="Meiryo UI" panose="020B0604030504040204" pitchFamily="50" charset="-128"/>
              </a:rPr>
              <a:t>ループ（</a:t>
            </a:r>
            <a:r>
              <a:rPr kumimoji="1" lang="en-US" altLang="ja-JP" sz="2000">
                <a:highlight>
                  <a:srgbClr val="FFFF00"/>
                </a:highlight>
                <a:latin typeface="Meiryo UI" panose="020B0604030504040204" pitchFamily="50" charset="-128"/>
                <a:ea typeface="Meiryo UI" panose="020B0604030504040204" pitchFamily="50" charset="-128"/>
              </a:rPr>
              <a:t>Build/Measure/Learn</a:t>
            </a:r>
            <a:r>
              <a:rPr kumimoji="1" lang="ja-JP" altLang="en-US" sz="2000">
                <a:highlight>
                  <a:srgbClr val="FFFF00"/>
                </a:highlight>
                <a:latin typeface="Meiryo UI" panose="020B0604030504040204" pitchFamily="50" charset="-128"/>
                <a:ea typeface="Meiryo UI" panose="020B0604030504040204" pitchFamily="50" charset="-128"/>
              </a:rPr>
              <a:t>）</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体系的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に開発サイクルを回して </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効果的</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に学びを得るには</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https://techlife.cookpad.com/entry/2018/02/10/150709</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4191385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のパフォーマンス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エリート </a:t>
            </a:r>
            <a:r>
              <a:rPr kumimoji="1" lang="en-US" altLang="ja-JP" sz="2000">
                <a:latin typeface="Meiryo UI" panose="020B0604030504040204" pitchFamily="50" charset="-128"/>
                <a:ea typeface="Meiryo UI" panose="020B0604030504040204" pitchFamily="50" charset="-128"/>
              </a:rPr>
              <a:t>DevOps </a:t>
            </a:r>
            <a:r>
              <a:rPr kumimoji="1" lang="ja-JP" altLang="en-US" sz="2000">
                <a:latin typeface="Meiryo UI" panose="020B0604030504040204" pitchFamily="50" charset="-128"/>
                <a:ea typeface="Meiryo UI" panose="020B0604030504040204" pitchFamily="50" charset="-128"/>
              </a:rPr>
              <a:t>チームであることを </a:t>
            </a:r>
            <a:r>
              <a:rPr kumimoji="1" lang="en-US" altLang="ja-JP" sz="2000">
                <a:latin typeface="Meiryo UI" panose="020B0604030504040204" pitchFamily="50" charset="-128"/>
                <a:ea typeface="Meiryo UI" panose="020B0604030504040204" pitchFamily="50" charset="-128"/>
              </a:rPr>
              <a:t>Four Keys </a:t>
            </a:r>
            <a:r>
              <a:rPr kumimoji="1" lang="ja-JP" altLang="en-US" sz="2000">
                <a:latin typeface="Meiryo UI" panose="020B0604030504040204" pitchFamily="50" charset="-128"/>
                <a:ea typeface="Meiryo UI" panose="020B0604030504040204" pitchFamily="50" charset="-128"/>
              </a:rPr>
              <a:t>プロジェクトで確認する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1400">
                <a:latin typeface="Meiryo UI" panose="020B0604030504040204" pitchFamily="50" charset="-128"/>
                <a:ea typeface="Meiryo UI" panose="020B0604030504040204" pitchFamily="50" charset="-128"/>
                <a:hlinkClick r:id="rId2"/>
              </a:rPr>
              <a:t>https://cloud.google.com/blog/ja/products/gcp/using-the-four-keys-to-measure-your-devops-performance</a:t>
            </a:r>
            <a:endParaRPr kumimoji="1" lang="en-US" altLang="ja-JP" sz="14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デプロイの頻度</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組織による正常な本番環境へのリリースの頻度</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変更のリードタイム</a:t>
            </a:r>
            <a:r>
              <a:rPr kumimoji="1" lang="en-US" altLang="ja-JP" sz="2000">
                <a:highlight>
                  <a:srgbClr val="FFFF00"/>
                </a:highlight>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	- commit </a:t>
            </a:r>
            <a:r>
              <a:rPr kumimoji="1" lang="ja-JP" altLang="en-US" sz="2000">
                <a:latin typeface="Meiryo UI" panose="020B0604030504040204" pitchFamily="50" charset="-128"/>
                <a:ea typeface="Meiryo UI" panose="020B0604030504040204" pitchFamily="50" charset="-128"/>
              </a:rPr>
              <a:t>から本番環境稼働までの所要時間</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変更障害率</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デプロイが原因で本番環境で障害が発生する割合（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a:t>
            </a: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サービス復元時間</a:t>
            </a:r>
            <a:r>
              <a:rPr kumimoji="1" lang="en-US" altLang="ja-JP" sz="2000">
                <a:latin typeface="Meiryo UI" panose="020B0604030504040204" pitchFamily="50" charset="-128"/>
                <a:ea typeface="Meiryo UI" panose="020B0604030504040204" pitchFamily="50" charset="-128"/>
              </a:rPr>
              <a:t>		- </a:t>
            </a:r>
            <a:r>
              <a:rPr kumimoji="1" lang="ja-JP" altLang="en-US" sz="2000">
                <a:latin typeface="Meiryo UI" panose="020B0604030504040204" pitchFamily="50" charset="-128"/>
                <a:ea typeface="Meiryo UI" panose="020B0604030504040204" pitchFamily="50" charset="-128"/>
              </a:rPr>
              <a:t>組織が本番環境での障害から回復するのにかかる時間</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27344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をはじめる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バリューストリームマッピング</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アイデアが生まれてから、利用者の手元に価値が届けられるまでの流れを可視化するツールです。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バリューストリームマッピングをやってみた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2"/>
              </a:rPr>
              <a:t>https://dev.classmethod.jp/articles/value-stream-mapping/</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＜よくある話し＞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承認プロセスが多く待ち時間が多い。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チームが分かれているため引き渡しに時間がかかる。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手作業でやっているので時間がかかる。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〇価値を生み出していますか？</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236462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Tree>
    <p:extLst>
      <p:ext uri="{BB962C8B-B14F-4D97-AF65-F5344CB8AC3E}">
        <p14:creationId xmlns:p14="http://schemas.microsoft.com/office/powerpoint/2010/main" val="2808937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活動をやりやすい環境</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3147837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BML</a:t>
            </a:r>
            <a:r>
              <a:rPr kumimoji="1" lang="ja-JP" altLang="en-US" sz="2000">
                <a:latin typeface="Meiryo UI" panose="020B0604030504040204" pitchFamily="50" charset="-128"/>
                <a:ea typeface="Meiryo UI" panose="020B0604030504040204" pitchFamily="50" charset="-128"/>
              </a:rPr>
              <a:t>ループを出発点にして考えてみましょう。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
        <p:nvSpPr>
          <p:cNvPr id="7" name="四角形: 角を丸くする 6">
            <a:extLst>
              <a:ext uri="{FF2B5EF4-FFF2-40B4-BE49-F238E27FC236}">
                <a16:creationId xmlns:a16="http://schemas.microsoft.com/office/drawing/2014/main" id="{01B4D3FF-9EF2-4AF8-B067-98BFD366C99D}"/>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8" name="四角形: 角を丸くする 7">
            <a:extLst>
              <a:ext uri="{FF2B5EF4-FFF2-40B4-BE49-F238E27FC236}">
                <a16:creationId xmlns:a16="http://schemas.microsoft.com/office/drawing/2014/main" id="{2A384C23-2657-4B79-ABA7-5EF3AB8CE13C}"/>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3CFEAE74-D4D2-49B7-95E6-74848D9195B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93733B3F-F190-4030-B734-C61E2D8EE997}"/>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C9770853-67DB-4D5F-ACC1-51E5BCF7F57A}"/>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BC566203-8E75-4F39-8D0D-E31F7D1DB774}"/>
              </a:ext>
            </a:extLst>
          </p:cNvPr>
          <p:cNvPicPr>
            <a:picLocks noChangeAspect="1"/>
          </p:cNvPicPr>
          <p:nvPr/>
        </p:nvPicPr>
        <p:blipFill>
          <a:blip r:embed="rId2"/>
          <a:stretch>
            <a:fillRect/>
          </a:stretch>
        </p:blipFill>
        <p:spPr>
          <a:xfrm>
            <a:off x="6997265" y="1367084"/>
            <a:ext cx="4354361" cy="2454767"/>
          </a:xfrm>
          <a:prstGeom prst="rect">
            <a:avLst/>
          </a:prstGeom>
          <a:ln>
            <a:noFill/>
          </a:ln>
          <a:effectLst>
            <a:outerShdw blurRad="292100" dist="139700" dir="2700000" algn="tl" rotWithShape="0">
              <a:srgbClr val="333333">
                <a:alpha val="65000"/>
              </a:srgbClr>
            </a:outerShdw>
          </a:effectLst>
        </p:spPr>
      </p:pic>
      <p:cxnSp>
        <p:nvCxnSpPr>
          <p:cNvPr id="16" name="直線矢印コネクタ 15">
            <a:extLst>
              <a:ext uri="{FF2B5EF4-FFF2-40B4-BE49-F238E27FC236}">
                <a16:creationId xmlns:a16="http://schemas.microsoft.com/office/drawing/2014/main" id="{BB5A05F1-833B-476C-9375-AF6289CBECAC}"/>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996E4FEA-C4EA-4B77-AE3E-ABB06F8265B7}"/>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1F50D6EF-8161-4729-8C7D-5A574EDD513D}"/>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FBA6747-537E-43DB-8FE9-D5DED985C360}"/>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84A51FF-0ABA-4A59-A15C-B66CCB862677}"/>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DB4BA04-BCFF-498C-BA45-DE8480CBB887}"/>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247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C7CC5A0-F0F1-4E83-9184-17B94C509A6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200BD66-6C14-4499-9812-4C3D1171D38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
        <p:nvSpPr>
          <p:cNvPr id="21" name="四角形: 角を丸くする 20">
            <a:extLst>
              <a:ext uri="{FF2B5EF4-FFF2-40B4-BE49-F238E27FC236}">
                <a16:creationId xmlns:a16="http://schemas.microsoft.com/office/drawing/2014/main" id="{2699A1E6-08E2-480B-9071-952DE63B7AAB}"/>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AD627EB2-1FB1-4673-8421-0F3BC922E874}"/>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C1E9704B-6791-43F8-AD5D-01FC1B79787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9391AC9-B411-49D9-B098-A3F820E57B79}"/>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EE1A32FA-4AC7-424E-99FA-21B75BC50F8C}"/>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77636173-CEF1-4FE2-A987-9C9661529557}"/>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0" name="直線矢印コネクタ 29">
            <a:extLst>
              <a:ext uri="{FF2B5EF4-FFF2-40B4-BE49-F238E27FC236}">
                <a16:creationId xmlns:a16="http://schemas.microsoft.com/office/drawing/2014/main" id="{157A72EA-FD99-4124-B1D0-DC44E350927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FAE3378-9D9F-419A-9BC6-E5D32D668EF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B1A14A1-EB80-441A-9592-DB87FD1726EC}"/>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CC88AB85-1934-434A-B61B-81FC6CF5DE62}"/>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67C770B-1873-48C1-8A21-D8B52B43C759}"/>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4FFD6EA-C871-432B-AABE-5C5D17C507DB}"/>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92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ハンズオンについて</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できるだけ参加者の皆さんに</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の環境を実際に触っていただく予定でしたが、</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ライセンスやユーザ登録の都合で直に触っていただくのを</a:t>
            </a:r>
            <a:r>
              <a:rPr kumimoji="1" lang="ja-JP" altLang="en-US" sz="2000">
                <a:highlight>
                  <a:srgbClr val="FFFF00"/>
                </a:highlight>
                <a:latin typeface="Meiryo UI" panose="020B0604030504040204" pitchFamily="50" charset="-128"/>
                <a:ea typeface="Meiryo UI" panose="020B0604030504040204" pitchFamily="50" charset="-128"/>
              </a:rPr>
              <a:t>断念</a:t>
            </a:r>
            <a:r>
              <a:rPr kumimoji="1" lang="ja-JP" altLang="en-US" sz="2000">
                <a:latin typeface="Meiryo UI" panose="020B0604030504040204" pitchFamily="50" charset="-128"/>
                <a:ea typeface="Meiryo UI" panose="020B0604030504040204" pitchFamily="50" charset="-128"/>
              </a:rPr>
              <a:t>しました。</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Zoom</a:t>
            </a:r>
            <a:r>
              <a:rPr kumimoji="1" lang="ja-JP" altLang="en-US" sz="2000">
                <a:highlight>
                  <a:srgbClr val="FFFF00"/>
                </a:highlight>
                <a:latin typeface="Meiryo UI" panose="020B0604030504040204" pitchFamily="50" charset="-128"/>
                <a:ea typeface="Meiryo UI" panose="020B0604030504040204" pitchFamily="50" charset="-128"/>
              </a:rPr>
              <a:t>越しに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の環境を操作する</a:t>
            </a:r>
            <a:r>
              <a:rPr kumimoji="1" lang="ja-JP" altLang="en-US" sz="2000">
                <a:latin typeface="Meiryo UI" panose="020B0604030504040204" pitchFamily="50" charset="-128"/>
                <a:ea typeface="Meiryo UI" panose="020B0604030504040204" pitchFamily="50" charset="-128"/>
              </a:rPr>
              <a:t>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参加者の皆さんに意見をもらってスタッフが操作する</a:t>
            </a:r>
            <a:r>
              <a:rPr kumimoji="1" lang="ja-JP" altLang="en-US" sz="2000">
                <a:latin typeface="Meiryo UI" panose="020B0604030504040204" pitchFamily="50" charset="-128"/>
                <a:ea typeface="Meiryo UI" panose="020B0604030504040204" pitchFamily="50" charset="-128"/>
              </a:rPr>
              <a:t>かたちで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疑似的に体験いただくかたちとさせてください。</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Tree>
    <p:extLst>
      <p:ext uri="{BB962C8B-B14F-4D97-AF65-F5344CB8AC3E}">
        <p14:creationId xmlns:p14="http://schemas.microsoft.com/office/powerpoint/2010/main" val="4010304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Build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6610530" y="1308543"/>
            <a:ext cx="5414465" cy="455470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アイデアをユーザに届けるために何が必要ですか？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課題</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バグ管理（</a:t>
            </a:r>
            <a:r>
              <a:rPr kumimoji="1" lang="en-US" altLang="ja-JP" sz="2000">
                <a:latin typeface="Meiryo UI" panose="020B0604030504040204" pitchFamily="50" charset="-128"/>
                <a:ea typeface="Meiryo UI" panose="020B0604030504040204" pitchFamily="50" charset="-128"/>
              </a:rPr>
              <a:t>ITS/BTS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かんばん、バックログ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バージョン管理（</a:t>
            </a:r>
            <a:r>
              <a:rPr kumimoji="1" lang="en-US" altLang="ja-JP" sz="2000">
                <a:latin typeface="Meiryo UI" panose="020B0604030504040204" pitchFamily="50" charset="-128"/>
                <a:ea typeface="Meiryo UI" panose="020B0604030504040204" pitchFamily="50" charset="-128"/>
              </a:rPr>
              <a:t>VCS</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a:t>
            </a:r>
          </a:p>
          <a:p>
            <a:pPr>
              <a:lnSpc>
                <a:spcPts val="3200"/>
              </a:lnSpc>
            </a:pPr>
            <a:r>
              <a:rPr kumimoji="1" lang="ja-JP" altLang="en-US" sz="2000">
                <a:latin typeface="Meiryo UI" panose="020B0604030504040204" pitchFamily="50" charset="-128"/>
                <a:ea typeface="Meiryo UI" panose="020B0604030504040204" pitchFamily="50" charset="-128"/>
              </a:rPr>
              <a:t>ピアレビュー</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プルリクエスト</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マージリクエスト（</a:t>
            </a:r>
            <a:r>
              <a:rPr kumimoji="1" lang="en-US" altLang="ja-JP" sz="2000">
                <a:latin typeface="Meiryo UI" panose="020B0604030504040204" pitchFamily="50" charset="-128"/>
                <a:ea typeface="Meiryo UI" panose="020B0604030504040204" pitchFamily="50" charset="-128"/>
              </a:rPr>
              <a:t>PR/MR</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継続的インテグレーション（</a:t>
            </a:r>
            <a:r>
              <a:rPr kumimoji="1" lang="en-US" altLang="ja-JP" sz="2000">
                <a:latin typeface="Meiryo UI" panose="020B0604030504040204" pitchFamily="50" charset="-128"/>
                <a:ea typeface="Meiryo UI" panose="020B0604030504040204" pitchFamily="50" charset="-128"/>
              </a:rPr>
              <a:t>CI</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パイプライン（ビルド、テスト等の自動化）</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継続的デリバリ（</a:t>
            </a:r>
            <a:r>
              <a:rPr kumimoji="1" lang="en-US" altLang="ja-JP" sz="2000">
                <a:latin typeface="Meiryo UI" panose="020B0604030504040204" pitchFamily="50" charset="-128"/>
                <a:ea typeface="Meiryo UI" panose="020B0604030504040204" pitchFamily="50" charset="-128"/>
              </a:rPr>
              <a:t>CD</a:t>
            </a:r>
            <a:r>
              <a:rPr kumimoji="1" lang="ja-JP" altLang="en-US" sz="2000">
                <a:latin typeface="Meiryo UI" panose="020B0604030504040204" pitchFamily="50" charset="-128"/>
                <a:ea typeface="Meiryo UI" panose="020B0604030504040204" pitchFamily="50" charset="-128"/>
              </a:rPr>
              <a:t>）</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パイプライン（無停止デプロイ、リリース承認）</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
        <p:nvSpPr>
          <p:cNvPr id="18" name="四角形: 角を丸くする 17">
            <a:extLst>
              <a:ext uri="{FF2B5EF4-FFF2-40B4-BE49-F238E27FC236}">
                <a16:creationId xmlns:a16="http://schemas.microsoft.com/office/drawing/2014/main" id="{B1C88B20-338A-4F59-91E0-E944A0964F68}"/>
              </a:ext>
            </a:extLst>
          </p:cNvPr>
          <p:cNvSpPr/>
          <p:nvPr/>
        </p:nvSpPr>
        <p:spPr>
          <a:xfrm>
            <a:off x="4626339" y="3055896"/>
            <a:ext cx="1366172" cy="520118"/>
          </a:xfrm>
          <a:prstGeom prst="roundRect">
            <a:avLst/>
          </a:prstGeom>
          <a:solidFill>
            <a:schemeClr val="accent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EB72591F-40C1-4435-9B87-0F6D1333B2A7}"/>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DD4D5DA-9AC6-4779-A90C-05FC4C5CEEB5}"/>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D4D58525-743E-4F25-82FE-2B437AFAF4E5}"/>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62BDD97E-44A4-4037-8194-4AAEABD2324D}"/>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9131CA87-1464-4918-AAF2-74451F446BD3}"/>
              </a:ext>
            </a:extLst>
          </p:cNvPr>
          <p:cNvSpPr/>
          <p:nvPr/>
        </p:nvSpPr>
        <p:spPr>
          <a:xfrm>
            <a:off x="715816"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B5887216-1CA0-4ABF-9348-CBB934056B02}"/>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BC9A663C-35F6-4BB2-ADF1-2E38068BEE2A}"/>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E2D3FA8-9766-4BDA-8BEE-929C4BC87EE8}"/>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97133BE-38AC-46F2-B66E-CD891ED000D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D5134AC4-5210-475A-B925-170B6C18AC18}"/>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121E7B8-0F10-4AB5-83C9-BAF7C307DA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56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687679F7-F356-4FA8-ACE3-1405A3E29E67}"/>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9C3730B-B514-40F1-975C-0F980446A5E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
        <p:nvSpPr>
          <p:cNvPr id="18" name="テキスト ボックス 17">
            <a:extLst>
              <a:ext uri="{FF2B5EF4-FFF2-40B4-BE49-F238E27FC236}">
                <a16:creationId xmlns:a16="http://schemas.microsoft.com/office/drawing/2014/main" id="{2400CC5C-6F76-445A-8E3D-89AD2D12BE26}"/>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077DFD09-E534-43D2-8E5F-5CD80D104F8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70907A04-EBED-48AD-8091-E546B00B6DB7}"/>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28D96C53-09C7-4118-86E6-1FB120ADA12F}"/>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1BD4FD7E-7A98-44D4-8CE3-C29511DDD701}"/>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6C280804-387F-45FE-AE4D-0EAB7AC23E2A}"/>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3BAD5F8D-D58E-4344-AFF0-ED7947D752F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D883D308-571F-41E1-A4D4-E81CA23D25B5}"/>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2B429C2-0436-4547-AC7D-2A8DCD90E0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3228710-BBF4-41D9-B092-AA0AD48FDF90}"/>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745F86F-CCAF-4D2B-95CC-AF4AA779DF82}"/>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2CB2F6-D7BD-440A-9F58-4614C0D8700E}"/>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0DF6BBA4-0CC0-4C0D-8150-6B1D283ABE0D}"/>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584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Measure</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9" name="テキスト ボックス 18">
            <a:extLst>
              <a:ext uri="{FF2B5EF4-FFF2-40B4-BE49-F238E27FC236}">
                <a16:creationId xmlns:a16="http://schemas.microsoft.com/office/drawing/2014/main" id="{D415D2BB-14F3-4A86-9CD2-2F3A12286443}"/>
              </a:ext>
            </a:extLst>
          </p:cNvPr>
          <p:cNvSpPr txBox="1"/>
          <p:nvPr/>
        </p:nvSpPr>
        <p:spPr>
          <a:xfrm>
            <a:off x="6610531" y="1308543"/>
            <a:ext cx="5285058"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利用状況を把握するために何が必要ですか？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モニタリング</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ビジネスメトリクスの可視化、ログの検索</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インシデント管理</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アラート通知、アサイン管理、エスカレーション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バックアップ</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データのバックアップと復元</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セキュリティ</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リモートから本番運用、本番運用の承認</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権限管理、監査証跡</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構成変更のルール違反検知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第三者の不正アクセス防止</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34" name="四角形: 角を丸くする 33">
            <a:extLst>
              <a:ext uri="{FF2B5EF4-FFF2-40B4-BE49-F238E27FC236}">
                <a16:creationId xmlns:a16="http://schemas.microsoft.com/office/drawing/2014/main" id="{9DA67E22-C61E-4E3C-9AC8-094A409977AE}"/>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35" name="四角形: 角を丸くする 34">
            <a:extLst>
              <a:ext uri="{FF2B5EF4-FFF2-40B4-BE49-F238E27FC236}">
                <a16:creationId xmlns:a16="http://schemas.microsoft.com/office/drawing/2014/main" id="{C42169BE-4F00-4D26-825B-78DC1EE64862}"/>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36" name="四角形: 角を丸くする 35">
            <a:extLst>
              <a:ext uri="{FF2B5EF4-FFF2-40B4-BE49-F238E27FC236}">
                <a16:creationId xmlns:a16="http://schemas.microsoft.com/office/drawing/2014/main" id="{48AE9601-88B9-4DC8-A94F-F14591C3AC80}"/>
              </a:ext>
            </a:extLst>
          </p:cNvPr>
          <p:cNvSpPr/>
          <p:nvPr/>
        </p:nvSpPr>
        <p:spPr>
          <a:xfrm>
            <a:off x="715816"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37" name="四角形: 角を丸くする 36">
            <a:extLst>
              <a:ext uri="{FF2B5EF4-FFF2-40B4-BE49-F238E27FC236}">
                <a16:creationId xmlns:a16="http://schemas.microsoft.com/office/drawing/2014/main" id="{4E65374F-171B-41D6-AAC1-6D24F38F2C5F}"/>
              </a:ext>
            </a:extLst>
          </p:cNvPr>
          <p:cNvSpPr/>
          <p:nvPr/>
        </p:nvSpPr>
        <p:spPr>
          <a:xfrm>
            <a:off x="2682896" y="2024796"/>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8" name="四角形: 角を丸くする 37">
            <a:extLst>
              <a:ext uri="{FF2B5EF4-FFF2-40B4-BE49-F238E27FC236}">
                <a16:creationId xmlns:a16="http://schemas.microsoft.com/office/drawing/2014/main" id="{3B5A13DF-582B-49EB-AB22-1D1CF0667E0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9" name="四角形: 角を丸くする 38">
            <a:extLst>
              <a:ext uri="{FF2B5EF4-FFF2-40B4-BE49-F238E27FC236}">
                <a16:creationId xmlns:a16="http://schemas.microsoft.com/office/drawing/2014/main" id="{604D5215-942F-4CBE-9B1C-41C21B784A19}"/>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40" name="直線矢印コネクタ 39">
            <a:extLst>
              <a:ext uri="{FF2B5EF4-FFF2-40B4-BE49-F238E27FC236}">
                <a16:creationId xmlns:a16="http://schemas.microsoft.com/office/drawing/2014/main" id="{663CD59D-09EE-4574-B5C6-BCF73C8C9B73}"/>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0DA6DDB-90E0-4966-9F65-9710F280669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9E8272-8FBB-448A-BC3A-A86473A05639}"/>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25DE9A5B-E4A8-4F15-9784-52F845EB6245}"/>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C203E7A3-B3D9-42FE-8279-51C50D5045EB}"/>
              </a:ext>
            </a:extLst>
          </p:cNvPr>
          <p:cNvCxnSpPr>
            <a:cxnSpLocks/>
          </p:cNvCxnSpPr>
          <p:nvPr/>
        </p:nvCxnSpPr>
        <p:spPr>
          <a:xfrm flipV="1">
            <a:off x="1468975" y="2387149"/>
            <a:ext cx="1002653" cy="51065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D25AEA92-2D77-4922-8828-C843037D4103}"/>
              </a:ext>
            </a:extLst>
          </p:cNvPr>
          <p:cNvCxnSpPr>
            <a:cxnSpLocks/>
          </p:cNvCxnSpPr>
          <p:nvPr/>
        </p:nvCxnSpPr>
        <p:spPr>
          <a:xfrm flipV="1">
            <a:off x="1398902" y="3718660"/>
            <a:ext cx="0" cy="7289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635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3EC8CBB3-C8E8-4371-9DF3-71AF936F18F6}"/>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A50C8E0-093A-4D08-987D-64EF34F7F2F2}"/>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
        <p:nvSpPr>
          <p:cNvPr id="18" name="テキスト ボックス 17">
            <a:extLst>
              <a:ext uri="{FF2B5EF4-FFF2-40B4-BE49-F238E27FC236}">
                <a16:creationId xmlns:a16="http://schemas.microsoft.com/office/drawing/2014/main" id="{BF89C479-38AD-4ACD-BF50-4EF425D9F66D}"/>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CEF2CF52-A154-4F9D-9860-02D777618011}"/>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70D3E06-BE78-4330-9286-C200958C166B}"/>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B3553E6A-E99E-4852-9EE8-80C09500D48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DA938D06-5096-4D43-BA7A-10DD1E4B117D}"/>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D3A1DDC2-E8F4-45A4-A892-35B45189A599}"/>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55BB6071-48A5-462F-908E-09718D24E46E}"/>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BBBCA904-DE21-49C6-AE75-B947E1BCBF1B}"/>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BE5B670-22AF-47DC-91D7-B4F179663F99}"/>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AB82DDB7-A7EB-4CB8-BAB5-94B392882F25}"/>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CCEC173-17F9-486D-B53A-17E568FD2703}"/>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6CF25D6-F3DA-4287-8BE3-37EAF9F2AE5D}"/>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4C2E29F-A07B-412E-B0C5-A2FB49ADBFB3}"/>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53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Learn</a:t>
            </a:r>
            <a:endParaRPr kumimoji="1" lang="ja-JP" altLang="en-US" sz="2800" b="1">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
        <p:nvSpPr>
          <p:cNvPr id="23" name="テキスト ボックス 22">
            <a:extLst>
              <a:ext uri="{FF2B5EF4-FFF2-40B4-BE49-F238E27FC236}">
                <a16:creationId xmlns:a16="http://schemas.microsoft.com/office/drawing/2014/main" id="{9AE4493C-D7A0-4C6A-9E41-464C6E4017E1}"/>
              </a:ext>
            </a:extLst>
          </p:cNvPr>
          <p:cNvSpPr txBox="1"/>
          <p:nvPr/>
        </p:nvSpPr>
        <p:spPr>
          <a:xfrm>
            <a:off x="6610531" y="1308543"/>
            <a:ext cx="5285058" cy="2497735"/>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アイデアを出すために何が必要ですか？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a:latin typeface="Meiryo UI" panose="020B0604030504040204" pitchFamily="50" charset="-128"/>
                <a:ea typeface="Meiryo UI" panose="020B0604030504040204" pitchFamily="50" charset="-128"/>
              </a:rPr>
              <a:t>サービスの仮説検証で失敗してしまうのはなぜか？</a:t>
            </a:r>
          </a:p>
          <a:p>
            <a:pPr>
              <a:lnSpc>
                <a:spcPts val="3200"/>
              </a:lnSpc>
            </a:pPr>
            <a:r>
              <a:rPr kumimoji="1" lang="en-US" altLang="ja-JP">
                <a:latin typeface="Meiryo UI" panose="020B0604030504040204" pitchFamily="50" charset="-128"/>
                <a:ea typeface="Meiryo UI" panose="020B0604030504040204" pitchFamily="50" charset="-128"/>
              </a:rPr>
              <a:t>Cookpad</a:t>
            </a:r>
            <a:r>
              <a:rPr kumimoji="1" lang="ja-JP" altLang="en-US">
                <a:latin typeface="Meiryo UI" panose="020B0604030504040204" pitchFamily="50" charset="-128"/>
                <a:ea typeface="Meiryo UI" panose="020B0604030504040204" pitchFamily="50" charset="-128"/>
              </a:rPr>
              <a:t>が実践する“体系的”開発サイクルの作り方</a:t>
            </a:r>
            <a:endParaRPr kumimoji="1" lang="en-US" altLang="ja-JP">
              <a:latin typeface="Meiryo UI" panose="020B0604030504040204" pitchFamily="50" charset="-128"/>
              <a:ea typeface="Meiryo UI" panose="020B0604030504040204" pitchFamily="50" charset="-128"/>
            </a:endParaRPr>
          </a:p>
          <a:p>
            <a:pPr>
              <a:lnSpc>
                <a:spcPts val="3200"/>
              </a:lnSpc>
            </a:pPr>
            <a:r>
              <a:rPr kumimoji="1" lang="en-US" altLang="ja-JP">
                <a:latin typeface="Meiryo UI" panose="020B0604030504040204" pitchFamily="50" charset="-128"/>
                <a:ea typeface="Meiryo UI" panose="020B0604030504040204" pitchFamily="50" charset="-128"/>
                <a:hlinkClick r:id="rId2"/>
              </a:rPr>
              <a:t>https://logmi.jp/tech/articles/282800</a:t>
            </a:r>
            <a:endParaRPr kumimoji="1" lang="en-US" altLang="ja-JP">
              <a:latin typeface="Meiryo UI" panose="020B0604030504040204" pitchFamily="50" charset="-128"/>
              <a:ea typeface="Meiryo UI" panose="020B0604030504040204" pitchFamily="50" charset="-128"/>
            </a:endParaRPr>
          </a:p>
          <a:p>
            <a:pPr>
              <a:lnSpc>
                <a:spcPts val="3200"/>
              </a:lnSpc>
            </a:pPr>
            <a:endParaRPr kumimoji="1" lang="en-US" altLang="ja-JP">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578747BB-6522-4F7A-ACBD-A6E541C0C34B}"/>
              </a:ext>
            </a:extLst>
          </p:cNvPr>
          <p:cNvSpPr/>
          <p:nvPr/>
        </p:nvSpPr>
        <p:spPr>
          <a:xfrm>
            <a:off x="4626339" y="3055896"/>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00C08209-56BD-4DD3-B570-9B4F9E45EFFF}"/>
              </a:ext>
            </a:extLst>
          </p:cNvPr>
          <p:cNvSpPr/>
          <p:nvPr/>
        </p:nvSpPr>
        <p:spPr>
          <a:xfrm>
            <a:off x="2682896" y="5633879"/>
            <a:ext cx="1366172" cy="52011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3826C97-E153-496F-B66F-DFEB8D21B854}"/>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C89574D6-02E7-4FA8-B90E-C5825AD238D6}"/>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0BEC4FDC-A100-4A8B-9605-5A84434A116D}"/>
              </a:ext>
            </a:extLst>
          </p:cNvPr>
          <p:cNvSpPr/>
          <p:nvPr/>
        </p:nvSpPr>
        <p:spPr>
          <a:xfrm>
            <a:off x="4626339" y="4590233"/>
            <a:ext cx="1366172" cy="520118"/>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1" name="四角形: 角を丸くする 30">
            <a:extLst>
              <a:ext uri="{FF2B5EF4-FFF2-40B4-BE49-F238E27FC236}">
                <a16:creationId xmlns:a16="http://schemas.microsoft.com/office/drawing/2014/main" id="{E39DD0E0-6BE2-4AE5-9651-B5B4C47D9C22}"/>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2" name="直線矢印コネクタ 31">
            <a:extLst>
              <a:ext uri="{FF2B5EF4-FFF2-40B4-BE49-F238E27FC236}">
                <a16:creationId xmlns:a16="http://schemas.microsoft.com/office/drawing/2014/main" id="{2F3FB375-F9B7-403B-96DA-26F79AF67E38}"/>
              </a:ext>
            </a:extLst>
          </p:cNvPr>
          <p:cNvCxnSpPr/>
          <p:nvPr/>
        </p:nvCxnSpPr>
        <p:spPr>
          <a:xfrm>
            <a:off x="4211084" y="2409910"/>
            <a:ext cx="830510" cy="5033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5BDE262-9F19-4125-B0E5-1B87A5906646}"/>
              </a:ext>
            </a:extLst>
          </p:cNvPr>
          <p:cNvCxnSpPr>
            <a:cxnSpLocks/>
          </p:cNvCxnSpPr>
          <p:nvPr/>
        </p:nvCxnSpPr>
        <p:spPr>
          <a:xfrm>
            <a:off x="5309425" y="3718660"/>
            <a:ext cx="0" cy="72892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92EBF01-C070-468D-A3CB-2DFF14F601A4}"/>
              </a:ext>
            </a:extLst>
          </p:cNvPr>
          <p:cNvCxnSpPr>
            <a:cxnSpLocks/>
          </p:cNvCxnSpPr>
          <p:nvPr/>
        </p:nvCxnSpPr>
        <p:spPr>
          <a:xfrm flipH="1">
            <a:off x="4211084" y="5256255"/>
            <a:ext cx="830510" cy="47725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7B56A81-FF72-4E0F-ABE9-94132A45C567}"/>
              </a:ext>
            </a:extLst>
          </p:cNvPr>
          <p:cNvCxnSpPr>
            <a:cxnSpLocks/>
          </p:cNvCxnSpPr>
          <p:nvPr/>
        </p:nvCxnSpPr>
        <p:spPr>
          <a:xfrm flipH="1" flipV="1">
            <a:off x="1636755" y="5252997"/>
            <a:ext cx="860488" cy="4805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4BF5519-A145-47F8-9C52-8F498DB48508}"/>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130755F5-CF3B-4F95-9EC3-BC2B72A6B3A6}"/>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963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B3C6AAC-C937-42BB-8BA3-D57C28F038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5E3BAEF-2619-4F35-B537-465132775B9B}"/>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Work</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13CA852C-E301-446A-A2F4-F9A761018F3C}"/>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0DE3138C-B397-4D3E-B500-FE2C30489019}"/>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9AFC547-72DC-45D5-ADD4-DA27178396AA}"/>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4E98E8E7-2F38-45A1-9182-84E6D20A8051}"/>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F0C567A5-E390-4C48-A79C-6092BB1FF28E}"/>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1B3F61ED-BBDA-4A8F-9170-3DF7BEF4701D}"/>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8ED047EE-E1C1-4070-A021-2823955DD026}"/>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CEE0872-4747-46F9-A309-52D8E221D5BD}"/>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260FCDB-31BB-498A-9AD7-9FCBE42F105B}"/>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32375B5-259A-48B2-81EF-C9F46B61F563}"/>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2708A81-7F64-4125-9154-D10FD5091A80}"/>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9741FDA-3F39-4F2B-A5E7-7BEA2881053E}"/>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860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BML</a:t>
            </a:r>
            <a:r>
              <a:rPr kumimoji="1" lang="ja-JP" altLang="en-US" sz="2800" b="1">
                <a:latin typeface="Meiryo UI" panose="020B0604030504040204" pitchFamily="50" charset="-128"/>
                <a:ea typeface="Meiryo UI" panose="020B0604030504040204" pitchFamily="50" charset="-128"/>
              </a:rPr>
              <a:t>ループ</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sp>
        <p:nvSpPr>
          <p:cNvPr id="18" name="テキスト ボックス 17">
            <a:extLst>
              <a:ext uri="{FF2B5EF4-FFF2-40B4-BE49-F238E27FC236}">
                <a16:creationId xmlns:a16="http://schemas.microsoft.com/office/drawing/2014/main" id="{07DCCEDB-1BA9-42CE-8B8A-093E3A499163}"/>
              </a:ext>
            </a:extLst>
          </p:cNvPr>
          <p:cNvSpPr txBox="1"/>
          <p:nvPr/>
        </p:nvSpPr>
        <p:spPr>
          <a:xfrm>
            <a:off x="6610531" y="1308543"/>
            <a:ext cx="5285058"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全体を活性化するために何が必要ですか？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コミュニケーション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コミュニケーションハブとしてのチャット</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チャットにすべての情報を集約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コミュニケーションの過程・結果を残す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PR/MR</a:t>
            </a:r>
            <a:r>
              <a:rPr kumimoji="1" lang="ja-JP" altLang="en-US" sz="2000">
                <a:highlight>
                  <a:srgbClr val="FFFF00"/>
                </a:highlight>
                <a:latin typeface="Meiryo UI" panose="020B0604030504040204" pitchFamily="50" charset="-128"/>
                <a:ea typeface="Meiryo UI" panose="020B0604030504040204" pitchFamily="50" charset="-128"/>
              </a:rPr>
              <a:t>の状態、</a:t>
            </a:r>
            <a:r>
              <a:rPr kumimoji="1" lang="en-US" altLang="ja-JP" sz="2000">
                <a:highlight>
                  <a:srgbClr val="FFFF00"/>
                </a:highlight>
                <a:latin typeface="Meiryo UI" panose="020B0604030504040204" pitchFamily="50" charset="-128"/>
                <a:ea typeface="Meiryo UI" panose="020B0604030504040204" pitchFamily="50" charset="-128"/>
              </a:rPr>
              <a:t>CI/CD</a:t>
            </a:r>
            <a:r>
              <a:rPr kumimoji="1" lang="ja-JP" altLang="en-US" sz="2000">
                <a:highlight>
                  <a:srgbClr val="FFFF00"/>
                </a:highlight>
                <a:latin typeface="Meiryo UI" panose="020B0604030504040204" pitchFamily="50" charset="-128"/>
                <a:ea typeface="Meiryo UI" panose="020B0604030504040204" pitchFamily="50" charset="-128"/>
              </a:rPr>
              <a:t>の結果を通知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障害通知やアラートを通知</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システム</a:t>
            </a:r>
            <a:r>
              <a:rPr kumimoji="1" lang="en-US" altLang="ja-JP" sz="2000">
                <a:highlight>
                  <a:srgbClr val="FFFF00"/>
                </a:highlight>
                <a:latin typeface="Meiryo UI" panose="020B0604030504040204" pitchFamily="50" charset="-128"/>
                <a:ea typeface="Meiryo UI" panose="020B0604030504040204" pitchFamily="50" charset="-128"/>
              </a:rPr>
              <a:t>/</a:t>
            </a:r>
            <a:r>
              <a:rPr kumimoji="1" lang="ja-JP" altLang="en-US" sz="2000">
                <a:highlight>
                  <a:srgbClr val="FFFF00"/>
                </a:highlight>
                <a:latin typeface="Meiryo UI" panose="020B0604030504040204" pitchFamily="50" charset="-128"/>
                <a:ea typeface="Meiryo UI" panose="020B0604030504040204" pitchFamily="50" charset="-128"/>
              </a:rPr>
              <a:t>ビジネスメトリクスを通知</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0315AA9-1F53-48AA-BBEF-CB210A116957}"/>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2639BF6F-2F4B-4797-8FC4-CAE9436F0D18}"/>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27" name="四角形: 角を丸くする 26">
            <a:extLst>
              <a:ext uri="{FF2B5EF4-FFF2-40B4-BE49-F238E27FC236}">
                <a16:creationId xmlns:a16="http://schemas.microsoft.com/office/drawing/2014/main" id="{9C50E697-B53A-439C-937C-A56D59F02406}"/>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28" name="四角形: 角を丸くする 27">
            <a:extLst>
              <a:ext uri="{FF2B5EF4-FFF2-40B4-BE49-F238E27FC236}">
                <a16:creationId xmlns:a16="http://schemas.microsoft.com/office/drawing/2014/main" id="{51F59C5A-77C3-49C5-85BC-A37201BC0A2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EB66F910-E838-40EB-BFE1-046B1F1DA48B}"/>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7558196A-0BDD-4D20-856C-5C96FC1B0185}"/>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949C6982-224A-4D5B-BC10-6DED9EDCA591}"/>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86CB187-D399-44F2-873A-1DF362F3DD56}"/>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2CB1102-8E38-486F-9CC4-788DA93B4536}"/>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1E45C58-E7C0-41FC-B840-361CFC86EFFF}"/>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BCF8252-C219-4766-A73F-FD9705EC7D71}"/>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DB09679C-EA10-4653-9103-83B0CBF1C388}"/>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432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コミュニケーションハブとしてチャットに</a:t>
            </a:r>
            <a:r>
              <a:rPr kumimoji="1" lang="ja-JP" altLang="en-US" sz="2000">
                <a:highlight>
                  <a:srgbClr val="FFFF00"/>
                </a:highlight>
                <a:latin typeface="Meiryo UI" panose="020B0604030504040204" pitchFamily="50" charset="-128"/>
                <a:ea typeface="Meiryo UI" panose="020B0604030504040204" pitchFamily="50" charset="-128"/>
              </a:rPr>
              <a:t>情報が集約</a:t>
            </a:r>
            <a:r>
              <a:rPr kumimoji="1" lang="ja-JP" altLang="en-US" sz="2000">
                <a:latin typeface="Meiryo UI" panose="020B0604030504040204" pitchFamily="50" charset="-128"/>
                <a:ea typeface="Meiryo UI" panose="020B0604030504040204" pitchFamily="50" charset="-128"/>
              </a:rPr>
              <a:t>され、リリースプロセスやモニタリングは</a:t>
            </a:r>
            <a:r>
              <a:rPr kumimoji="1" lang="ja-JP" altLang="en-US" sz="2000">
                <a:highlight>
                  <a:srgbClr val="FFFF00"/>
                </a:highlight>
                <a:latin typeface="Meiryo UI" panose="020B0604030504040204" pitchFamily="50" charset="-128"/>
                <a:ea typeface="Meiryo UI" panose="020B0604030504040204" pitchFamily="50" charset="-128"/>
              </a:rPr>
              <a:t>自動化</a:t>
            </a:r>
            <a:r>
              <a:rPr kumimoji="1" lang="ja-JP" altLang="en-US" sz="2000">
                <a:latin typeface="Meiryo UI" panose="020B0604030504040204" pitchFamily="50" charset="-128"/>
                <a:ea typeface="Meiryo UI" panose="020B0604030504040204" pitchFamily="50" charset="-128"/>
              </a:rPr>
              <a:t>され、</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安定運用</a:t>
            </a:r>
            <a:r>
              <a:rPr kumimoji="1" lang="ja-JP" altLang="en-US" sz="2000">
                <a:latin typeface="Meiryo UI" panose="020B0604030504040204" pitchFamily="50" charset="-128"/>
                <a:ea typeface="Meiryo UI" panose="020B0604030504040204" pitchFamily="50" charset="-128"/>
              </a:rPr>
              <a:t>に不可欠な機能が備わっている環境です。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58856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Tree>
    <p:extLst>
      <p:ext uri="{BB962C8B-B14F-4D97-AF65-F5344CB8AC3E}">
        <p14:creationId xmlns:p14="http://schemas.microsoft.com/office/powerpoint/2010/main" val="4339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255625E-97E7-4854-8353-5D7C14C75991}"/>
              </a:ext>
            </a:extLst>
          </p:cNvPr>
          <p:cNvSpPr/>
          <p:nvPr/>
        </p:nvSpPr>
        <p:spPr>
          <a:xfrm>
            <a:off x="7685955" y="1376415"/>
            <a:ext cx="2947643" cy="365126"/>
          </a:xfrm>
          <a:prstGeom prst="roundRect">
            <a:avLst>
              <a:gd name="adj" fmla="val 213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リリースサイクルに関するもの</a:t>
            </a:r>
          </a:p>
        </p:txBody>
      </p:sp>
      <p:sp>
        <p:nvSpPr>
          <p:cNvPr id="81" name="四角形: 角を丸くする 80">
            <a:extLst>
              <a:ext uri="{FF2B5EF4-FFF2-40B4-BE49-F238E27FC236}">
                <a16:creationId xmlns:a16="http://schemas.microsoft.com/office/drawing/2014/main" id="{AE7D02A4-55BD-46FB-A7DA-C22AD8B22359}"/>
              </a:ext>
            </a:extLst>
          </p:cNvPr>
          <p:cNvSpPr/>
          <p:nvPr/>
        </p:nvSpPr>
        <p:spPr>
          <a:xfrm>
            <a:off x="7685954" y="1806556"/>
            <a:ext cx="2947643" cy="365126"/>
          </a:xfrm>
          <a:prstGeom prst="roundRect">
            <a:avLst>
              <a:gd name="adj" fmla="val 213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安定運用に関するもの</a:t>
            </a:r>
          </a:p>
        </p:txBody>
      </p:sp>
    </p:spTree>
    <p:extLst>
      <p:ext uri="{BB962C8B-B14F-4D97-AF65-F5344CB8AC3E}">
        <p14:creationId xmlns:p14="http://schemas.microsoft.com/office/powerpoint/2010/main" val="2953505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a:t>
            </a:r>
            <a:r>
              <a:rPr kumimoji="1" lang="en-US" altLang="ja-JP" sz="2000">
                <a:latin typeface="Meiryo UI" panose="020B0604030504040204" pitchFamily="50" charset="-128"/>
                <a:ea typeface="Meiryo UI" panose="020B0604030504040204" pitchFamily="50" charset="-128"/>
              </a:rPr>
              <a:t>/</a:t>
            </a:r>
            <a:r>
              <a:rPr kumimoji="1" lang="ja-JP" altLang="en-US" sz="2000">
                <a:latin typeface="Meiryo UI" panose="020B0604030504040204" pitchFamily="50" charset="-128"/>
                <a:ea typeface="Meiryo UI" panose="020B0604030504040204" pitchFamily="50" charset="-128"/>
              </a:rPr>
              <a:t>プロダクトの開発に欠かせない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アプリ開発と</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を</a:t>
            </a:r>
            <a:r>
              <a:rPr kumimoji="1" lang="ja-JP" altLang="en-US" sz="2000">
                <a:highlight>
                  <a:srgbClr val="FFFF00"/>
                </a:highlight>
                <a:latin typeface="Meiryo UI" panose="020B0604030504040204" pitchFamily="50" charset="-128"/>
                <a:ea typeface="Meiryo UI" panose="020B0604030504040204" pitchFamily="50" charset="-128"/>
              </a:rPr>
              <a:t>体験</a:t>
            </a:r>
            <a:r>
              <a:rPr kumimoji="1" lang="ja-JP" altLang="en-US" sz="2000">
                <a:latin typeface="Meiryo UI" panose="020B0604030504040204" pitchFamily="50" charset="-128"/>
                <a:ea typeface="Meiryo UI" panose="020B0604030504040204" pitchFamily="50" charset="-128"/>
              </a:rPr>
              <a:t>してみませんか？</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9</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月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12</a:t>
            </a:r>
            <a:r>
              <a:rPr kumimoji="1" lang="ja-JP" altLang="en-US" sz="2000">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462716" y="375973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活動をやりやすい環境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2682896" y="382306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チャット</a:t>
            </a:r>
          </a:p>
        </p:txBody>
      </p:sp>
      <p:sp>
        <p:nvSpPr>
          <p:cNvPr id="19" name="四角形: 角を丸くする 18">
            <a:extLst>
              <a:ext uri="{FF2B5EF4-FFF2-40B4-BE49-F238E27FC236}">
                <a16:creationId xmlns:a16="http://schemas.microsoft.com/office/drawing/2014/main" id="{F55AFA5C-6226-4FAE-A9EC-94D6F46385D6}"/>
              </a:ext>
            </a:extLst>
          </p:cNvPr>
          <p:cNvSpPr/>
          <p:nvPr/>
        </p:nvSpPr>
        <p:spPr>
          <a:xfrm>
            <a:off x="7685955" y="3059868"/>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PR/MR</a:t>
            </a:r>
            <a:endParaRPr kumimoji="1" lang="ja-JP" altLang="en-US">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FFD2404F-82F9-42A7-8CC9-AB0296EAEAB6}"/>
              </a:ext>
            </a:extLst>
          </p:cNvPr>
          <p:cNvSpPr/>
          <p:nvPr/>
        </p:nvSpPr>
        <p:spPr>
          <a:xfrm>
            <a:off x="6199490" y="370712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VCS</a:t>
            </a:r>
            <a:endParaRPr kumimoji="1" lang="ja-JP" altLang="en-US">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38126805-AB12-4F3D-9582-61072EF673C9}"/>
              </a:ext>
            </a:extLst>
          </p:cNvPr>
          <p:cNvSpPr/>
          <p:nvPr/>
        </p:nvSpPr>
        <p:spPr>
          <a:xfrm>
            <a:off x="7685955" y="3686892"/>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CI/CD</a:t>
            </a:r>
            <a:endParaRPr kumimoji="1" lang="ja-JP" altLang="en-US">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B4DF9E43-9C32-4B6E-9F34-E8088E5F3C7B}"/>
              </a:ext>
            </a:extLst>
          </p:cNvPr>
          <p:cNvSpPr/>
          <p:nvPr/>
        </p:nvSpPr>
        <p:spPr>
          <a:xfrm>
            <a:off x="6199490" y="3056730"/>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ITS/BTS</a:t>
            </a:r>
            <a:endParaRPr kumimoji="1" lang="ja-JP" altLang="en-US">
              <a:latin typeface="Meiryo UI" panose="020B0604030504040204" pitchFamily="50" charset="-128"/>
              <a:ea typeface="Meiryo UI" panose="020B0604030504040204" pitchFamily="50" charset="-128"/>
            </a:endParaRPr>
          </a:p>
        </p:txBody>
      </p:sp>
      <p:sp>
        <p:nvSpPr>
          <p:cNvPr id="29" name="四角形: 角を丸くする 28">
            <a:extLst>
              <a:ext uri="{FF2B5EF4-FFF2-40B4-BE49-F238E27FC236}">
                <a16:creationId xmlns:a16="http://schemas.microsoft.com/office/drawing/2014/main" id="{884E2951-5A41-44B6-90EE-E3502E9DE951}"/>
              </a:ext>
            </a:extLst>
          </p:cNvPr>
          <p:cNvSpPr/>
          <p:nvPr/>
        </p:nvSpPr>
        <p:spPr>
          <a:xfrm>
            <a:off x="4616413" y="5617834"/>
            <a:ext cx="1366172"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モニタリング</a:t>
            </a:r>
          </a:p>
        </p:txBody>
      </p:sp>
      <p:sp>
        <p:nvSpPr>
          <p:cNvPr id="30" name="四角形: 角を丸くする 29">
            <a:extLst>
              <a:ext uri="{FF2B5EF4-FFF2-40B4-BE49-F238E27FC236}">
                <a16:creationId xmlns:a16="http://schemas.microsoft.com/office/drawing/2014/main" id="{FCF92A80-64C6-4859-A76F-F43F7C4EC812}"/>
              </a:ext>
            </a:extLst>
          </p:cNvPr>
          <p:cNvSpPr/>
          <p:nvPr/>
        </p:nvSpPr>
        <p:spPr>
          <a:xfrm>
            <a:off x="4626339" y="6219779"/>
            <a:ext cx="1870744" cy="5201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インシデント管理</a:t>
            </a:r>
          </a:p>
        </p:txBody>
      </p:sp>
      <p:sp>
        <p:nvSpPr>
          <p:cNvPr id="31" name="四角形: 角を丸くする 30">
            <a:extLst>
              <a:ext uri="{FF2B5EF4-FFF2-40B4-BE49-F238E27FC236}">
                <a16:creationId xmlns:a16="http://schemas.microsoft.com/office/drawing/2014/main" id="{DC49F297-2ED0-4383-AFDB-1EF008E74CCE}"/>
              </a:ext>
            </a:extLst>
          </p:cNvPr>
          <p:cNvSpPr/>
          <p:nvPr/>
        </p:nvSpPr>
        <p:spPr>
          <a:xfrm>
            <a:off x="6608408" y="622630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バックアップ</a:t>
            </a:r>
          </a:p>
        </p:txBody>
      </p:sp>
      <p:sp>
        <p:nvSpPr>
          <p:cNvPr id="41" name="四角形: 角を丸くする 40">
            <a:extLst>
              <a:ext uri="{FF2B5EF4-FFF2-40B4-BE49-F238E27FC236}">
                <a16:creationId xmlns:a16="http://schemas.microsoft.com/office/drawing/2014/main" id="{FB6AF59B-5730-44FC-AC1C-34A9374FC52E}"/>
              </a:ext>
            </a:extLst>
          </p:cNvPr>
          <p:cNvSpPr/>
          <p:nvPr/>
        </p:nvSpPr>
        <p:spPr>
          <a:xfrm>
            <a:off x="6096000" y="5614259"/>
            <a:ext cx="1366172" cy="520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UI" panose="020B0604030504040204" pitchFamily="50" charset="-128"/>
                <a:ea typeface="Meiryo UI" panose="020B0604030504040204" pitchFamily="50" charset="-128"/>
              </a:rPr>
              <a:t>セキュリティ</a:t>
            </a:r>
          </a:p>
        </p:txBody>
      </p:sp>
      <p:sp>
        <p:nvSpPr>
          <p:cNvPr id="66" name="四角形: 角を丸くする 65">
            <a:extLst>
              <a:ext uri="{FF2B5EF4-FFF2-40B4-BE49-F238E27FC236}">
                <a16:creationId xmlns:a16="http://schemas.microsoft.com/office/drawing/2014/main" id="{B68E1263-E60D-43EF-93E3-6A3D20A75FC2}"/>
              </a:ext>
            </a:extLst>
          </p:cNvPr>
          <p:cNvSpPr/>
          <p:nvPr/>
        </p:nvSpPr>
        <p:spPr>
          <a:xfrm>
            <a:off x="4626339"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Build</a:t>
            </a:r>
            <a:endParaRPr kumimoji="1" lang="ja-JP" altLang="en-US">
              <a:latin typeface="Meiryo UI" panose="020B0604030504040204" pitchFamily="50" charset="-128"/>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D65A07BF-FA66-419E-B589-96548D343FB6}"/>
              </a:ext>
            </a:extLst>
          </p:cNvPr>
          <p:cNvSpPr/>
          <p:nvPr/>
        </p:nvSpPr>
        <p:spPr>
          <a:xfrm>
            <a:off x="2682896" y="5633879"/>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Measure</a:t>
            </a:r>
            <a:endParaRPr kumimoji="1" lang="ja-JP" altLang="en-US">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51DF2B9E-88EF-4A82-96AF-8D7558DFB5EB}"/>
              </a:ext>
            </a:extLst>
          </p:cNvPr>
          <p:cNvSpPr/>
          <p:nvPr/>
        </p:nvSpPr>
        <p:spPr>
          <a:xfrm>
            <a:off x="715816" y="3055896"/>
            <a:ext cx="1366172" cy="5201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Learn</a:t>
            </a:r>
            <a:endParaRPr kumimoji="1" lang="ja-JP" altLang="en-US">
              <a:latin typeface="Meiryo UI" panose="020B0604030504040204" pitchFamily="50" charset="-128"/>
              <a:ea typeface="Meiryo UI" panose="020B0604030504040204" pitchFamily="50" charset="-128"/>
            </a:endParaRPr>
          </a:p>
        </p:txBody>
      </p:sp>
      <p:sp>
        <p:nvSpPr>
          <p:cNvPr id="69" name="四角形: 角を丸くする 68">
            <a:extLst>
              <a:ext uri="{FF2B5EF4-FFF2-40B4-BE49-F238E27FC236}">
                <a16:creationId xmlns:a16="http://schemas.microsoft.com/office/drawing/2014/main" id="{0D8ABA23-15CD-4F26-998B-3083D74414B0}"/>
              </a:ext>
            </a:extLst>
          </p:cNvPr>
          <p:cNvSpPr/>
          <p:nvPr/>
        </p:nvSpPr>
        <p:spPr>
          <a:xfrm>
            <a:off x="2682896" y="2024796"/>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Idea</a:t>
            </a:r>
            <a:endParaRPr kumimoji="1" lang="ja-JP" altLang="en-US">
              <a:latin typeface="Meiryo UI" panose="020B0604030504040204" pitchFamily="50" charset="-128"/>
              <a:ea typeface="Meiryo UI" panose="020B0604030504040204" pitchFamily="50" charset="-128"/>
            </a:endParaRPr>
          </a:p>
        </p:txBody>
      </p:sp>
      <p:sp>
        <p:nvSpPr>
          <p:cNvPr id="70" name="四角形: 角を丸くする 69">
            <a:extLst>
              <a:ext uri="{FF2B5EF4-FFF2-40B4-BE49-F238E27FC236}">
                <a16:creationId xmlns:a16="http://schemas.microsoft.com/office/drawing/2014/main" id="{2EB921A2-5866-4401-8D4E-7020F0842168}"/>
              </a:ext>
            </a:extLst>
          </p:cNvPr>
          <p:cNvSpPr/>
          <p:nvPr/>
        </p:nvSpPr>
        <p:spPr>
          <a:xfrm>
            <a:off x="4626339"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Product</a:t>
            </a:r>
            <a:endParaRPr kumimoji="1" lang="ja-JP" altLang="en-US">
              <a:latin typeface="Meiryo UI" panose="020B0604030504040204" pitchFamily="50" charset="-128"/>
              <a:ea typeface="Meiryo UI" panose="020B0604030504040204" pitchFamily="50" charset="-128"/>
            </a:endParaRPr>
          </a:p>
        </p:txBody>
      </p:sp>
      <p:sp>
        <p:nvSpPr>
          <p:cNvPr id="71" name="四角形: 角を丸くする 70">
            <a:extLst>
              <a:ext uri="{FF2B5EF4-FFF2-40B4-BE49-F238E27FC236}">
                <a16:creationId xmlns:a16="http://schemas.microsoft.com/office/drawing/2014/main" id="{BB1C2A56-28E6-4307-AC9C-5D35B04FE10C}"/>
              </a:ext>
            </a:extLst>
          </p:cNvPr>
          <p:cNvSpPr/>
          <p:nvPr/>
        </p:nvSpPr>
        <p:spPr>
          <a:xfrm>
            <a:off x="715816" y="4590233"/>
            <a:ext cx="1366172" cy="520118"/>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Data</a:t>
            </a:r>
            <a:endParaRPr kumimoji="1" lang="ja-JP" altLang="en-US">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7F99B1E4-B8C2-4847-B529-4B345CF31D34}"/>
              </a:ext>
            </a:extLst>
          </p:cNvPr>
          <p:cNvCxnSpPr/>
          <p:nvPr/>
        </p:nvCxnSpPr>
        <p:spPr>
          <a:xfrm>
            <a:off x="4211084" y="2409910"/>
            <a:ext cx="830510" cy="50334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0075C93D-D458-471A-82F0-3733697B2830}"/>
              </a:ext>
            </a:extLst>
          </p:cNvPr>
          <p:cNvCxnSpPr>
            <a:cxnSpLocks/>
          </p:cNvCxnSpPr>
          <p:nvPr/>
        </p:nvCxnSpPr>
        <p:spPr>
          <a:xfrm>
            <a:off x="5309425" y="3718660"/>
            <a:ext cx="0" cy="72892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986ADC57-9215-44AF-B962-985C5BCBE717}"/>
              </a:ext>
            </a:extLst>
          </p:cNvPr>
          <p:cNvCxnSpPr>
            <a:cxnSpLocks/>
          </p:cNvCxnSpPr>
          <p:nvPr/>
        </p:nvCxnSpPr>
        <p:spPr>
          <a:xfrm flipH="1">
            <a:off x="4211084" y="5256255"/>
            <a:ext cx="830510" cy="47725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00ABD2A7-EB9D-4300-924E-F3AA61923794}"/>
              </a:ext>
            </a:extLst>
          </p:cNvPr>
          <p:cNvCxnSpPr>
            <a:cxnSpLocks/>
          </p:cNvCxnSpPr>
          <p:nvPr/>
        </p:nvCxnSpPr>
        <p:spPr>
          <a:xfrm flipH="1" flipV="1">
            <a:off x="1636755" y="5252997"/>
            <a:ext cx="860488" cy="480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D4AD609-E048-455E-AA31-F4098E5D5FD9}"/>
              </a:ext>
            </a:extLst>
          </p:cNvPr>
          <p:cNvCxnSpPr>
            <a:cxnSpLocks/>
          </p:cNvCxnSpPr>
          <p:nvPr/>
        </p:nvCxnSpPr>
        <p:spPr>
          <a:xfrm flipV="1">
            <a:off x="1468975" y="2387149"/>
            <a:ext cx="1002653" cy="510653"/>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10498066-4342-4BD6-9E94-508E79526E3D}"/>
              </a:ext>
            </a:extLst>
          </p:cNvPr>
          <p:cNvCxnSpPr>
            <a:cxnSpLocks/>
          </p:cNvCxnSpPr>
          <p:nvPr/>
        </p:nvCxnSpPr>
        <p:spPr>
          <a:xfrm flipV="1">
            <a:off x="1398902" y="3718660"/>
            <a:ext cx="0" cy="7289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493F584C-0A9A-4C21-B570-DBF10EBDC841}"/>
              </a:ext>
            </a:extLst>
          </p:cNvPr>
          <p:cNvSpPr txBox="1"/>
          <p:nvPr/>
        </p:nvSpPr>
        <p:spPr>
          <a:xfrm>
            <a:off x="6610531" y="1308543"/>
            <a:ext cx="5285058"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ハンズオンではセキュリティとバックアップ以外のところを見ていきます。</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07537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質問タイム</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Tree>
    <p:extLst>
      <p:ext uri="{BB962C8B-B14F-4D97-AF65-F5344CB8AC3E}">
        <p14:creationId xmlns:p14="http://schemas.microsoft.com/office/powerpoint/2010/main" val="245451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5</a:t>
            </a:r>
            <a:r>
              <a:rPr lang="ja-JP" altLang="en-US" sz="4400" b="1">
                <a:solidFill>
                  <a:schemeClr val="bg1"/>
                </a:solidFill>
                <a:latin typeface="Meiryo UI" panose="020B0604030504040204" pitchFamily="50" charset="-128"/>
                <a:ea typeface="Meiryo UI" panose="020B0604030504040204" pitchFamily="50" charset="-128"/>
              </a:rPr>
              <a:t>分休憩</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895415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ハンズオンの題材</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Tree>
    <p:extLst>
      <p:ext uri="{BB962C8B-B14F-4D97-AF65-F5344CB8AC3E}">
        <p14:creationId xmlns:p14="http://schemas.microsoft.com/office/powerpoint/2010/main" val="4037151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チャットサービス</a:t>
            </a:r>
            <a:r>
              <a:rPr kumimoji="1" lang="ja-JP" altLang="en-US" sz="2000">
                <a:latin typeface="Meiryo UI" panose="020B0604030504040204" pitchFamily="50" charset="-128"/>
                <a:ea typeface="Meiryo UI" panose="020B0604030504040204" pitchFamily="50" charset="-128"/>
              </a:rPr>
              <a:t>を提供しているチームです。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チャットサービスは</a:t>
            </a:r>
            <a:r>
              <a:rPr kumimoji="1" lang="en-US" altLang="ja-JP" sz="2000">
                <a:latin typeface="Meiryo UI" panose="020B0604030504040204" pitchFamily="50" charset="-128"/>
                <a:ea typeface="Meiryo UI" panose="020B0604030504040204" pitchFamily="50" charset="-128"/>
              </a:rPr>
              <a:t>SPA</a:t>
            </a: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REST</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API</a:t>
            </a:r>
            <a:r>
              <a:rPr kumimoji="1" lang="ja-JP" altLang="en-US" sz="2000">
                <a:latin typeface="Meiryo UI" panose="020B0604030504040204" pitchFamily="50" charset="-128"/>
                <a:ea typeface="Meiryo UI" panose="020B0604030504040204" pitchFamily="50" charset="-128"/>
              </a:rPr>
              <a:t>構成のアプリケーションです。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SPA + REST API</a:t>
            </a:r>
            <a:r>
              <a:rPr kumimoji="1" lang="ja-JP" altLang="en-US" sz="2000">
                <a:latin typeface="Meiryo UI" panose="020B0604030504040204" pitchFamily="50" charset="-128"/>
                <a:ea typeface="Meiryo UI" panose="020B0604030504040204" pitchFamily="50" charset="-128"/>
              </a:rPr>
              <a:t>構成のサービス開発リファレンス</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https://fintan.jp/?p=5952</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→コード例にあるチャットサービスを使っています。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
        <p:nvSpPr>
          <p:cNvPr id="8" name="テキスト ボックス 7">
            <a:extLst>
              <a:ext uri="{FF2B5EF4-FFF2-40B4-BE49-F238E27FC236}">
                <a16:creationId xmlns:a16="http://schemas.microsoft.com/office/drawing/2014/main" id="{62066C48-35E7-4294-A523-4F63032D414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a:solidFill>
                  <a:schemeClr val="bg1"/>
                </a:solidFill>
                <a:latin typeface="Meiryo UI" panose="020B0604030504040204" pitchFamily="50" charset="-128"/>
                <a:ea typeface="Meiryo UI" panose="020B0604030504040204" pitchFamily="50" charset="-128"/>
              </a:rPr>
              <a:t>Demo</a:t>
            </a:r>
          </a:p>
        </p:txBody>
      </p:sp>
      <p:pic>
        <p:nvPicPr>
          <p:cNvPr id="9" name="図 8">
            <a:extLst>
              <a:ext uri="{FF2B5EF4-FFF2-40B4-BE49-F238E27FC236}">
                <a16:creationId xmlns:a16="http://schemas.microsoft.com/office/drawing/2014/main" id="{FECDB772-6F54-41A6-A257-0AA6D8C5EBAD}"/>
              </a:ext>
            </a:extLst>
          </p:cNvPr>
          <p:cNvPicPr>
            <a:picLocks noChangeAspect="1"/>
          </p:cNvPicPr>
          <p:nvPr/>
        </p:nvPicPr>
        <p:blipFill rotWithShape="1">
          <a:blip r:embed="rId4"/>
          <a:srcRect t="12501"/>
          <a:stretch/>
        </p:blipFill>
        <p:spPr>
          <a:xfrm>
            <a:off x="1770076" y="2481371"/>
            <a:ext cx="3224868" cy="24208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8985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157" idx="1"/>
          </p:cNvCxnSpPr>
          <p:nvPr/>
        </p:nvCxnSpPr>
        <p:spPr>
          <a:xfrm flipV="1">
            <a:off x="1233090" y="2153451"/>
            <a:ext cx="353863" cy="13265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187" idx="1"/>
          </p:cNvCxnSpPr>
          <p:nvPr/>
        </p:nvCxnSpPr>
        <p:spPr>
          <a:xfrm>
            <a:off x="2918782" y="5862408"/>
            <a:ext cx="876280"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188" idx="3"/>
          </p:cNvCxnSpPr>
          <p:nvPr/>
        </p:nvCxnSpPr>
        <p:spPr>
          <a:xfrm flipH="1">
            <a:off x="7651108" y="5862408"/>
            <a:ext cx="827445" cy="2707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158" idx="3"/>
          </p:cNvCxnSpPr>
          <p:nvPr/>
        </p:nvCxnSpPr>
        <p:spPr>
          <a:xfrm flipH="1">
            <a:off x="7155099" y="2186129"/>
            <a:ext cx="465411" cy="9045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258" name="四角形: 角を丸くする 257">
            <a:extLst>
              <a:ext uri="{FF2B5EF4-FFF2-40B4-BE49-F238E27FC236}">
                <a16:creationId xmlns:a16="http://schemas.microsoft.com/office/drawing/2014/main" id="{2624C273-BA21-4194-975A-56453384FA11}"/>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17644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四角形: 角を丸くする 187">
            <a:extLst>
              <a:ext uri="{FF2B5EF4-FFF2-40B4-BE49-F238E27FC236}">
                <a16:creationId xmlns:a16="http://schemas.microsoft.com/office/drawing/2014/main" id="{D59B4CEE-3B22-4DCF-AE41-CEF74E91DC17}"/>
              </a:ext>
            </a:extLst>
          </p:cNvPr>
          <p:cNvSpPr/>
          <p:nvPr/>
        </p:nvSpPr>
        <p:spPr>
          <a:xfrm>
            <a:off x="5964915"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Datadog</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87" name="四角形: 角を丸くする 186">
            <a:extLst>
              <a:ext uri="{FF2B5EF4-FFF2-40B4-BE49-F238E27FC236}">
                <a16:creationId xmlns:a16="http://schemas.microsoft.com/office/drawing/2014/main" id="{75207E50-01BE-490D-8885-9B28FBF8F0DB}"/>
              </a:ext>
            </a:extLst>
          </p:cNvPr>
          <p:cNvSpPr/>
          <p:nvPr/>
        </p:nvSpPr>
        <p:spPr>
          <a:xfrm>
            <a:off x="3795062" y="5664568"/>
            <a:ext cx="1686193" cy="93719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PagerDuty</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8" name="四角形: 角を丸くする 157">
            <a:extLst>
              <a:ext uri="{FF2B5EF4-FFF2-40B4-BE49-F238E27FC236}">
                <a16:creationId xmlns:a16="http://schemas.microsoft.com/office/drawing/2014/main" id="{554DCBBA-0880-41DD-ACD8-FE50F199CF9C}"/>
              </a:ext>
            </a:extLst>
          </p:cNvPr>
          <p:cNvSpPr/>
          <p:nvPr/>
        </p:nvSpPr>
        <p:spPr>
          <a:xfrm>
            <a:off x="5623709" y="1727232"/>
            <a:ext cx="1531390" cy="1098712"/>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Slack</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7" name="四角形: 角を丸くする 156">
            <a:extLst>
              <a:ext uri="{FF2B5EF4-FFF2-40B4-BE49-F238E27FC236}">
                <a16:creationId xmlns:a16="http://schemas.microsoft.com/office/drawing/2014/main" id="{A455240C-0EBC-4D2C-86D1-10C861B28980}"/>
              </a:ext>
            </a:extLst>
          </p:cNvPr>
          <p:cNvSpPr/>
          <p:nvPr/>
        </p:nvSpPr>
        <p:spPr>
          <a:xfrm>
            <a:off x="1586953" y="1303426"/>
            <a:ext cx="2863233" cy="1700050"/>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3AEDB348-8EC1-40A0-B85A-5D0DF1BE10D0}"/>
              </a:ext>
            </a:extLst>
          </p:cNvPr>
          <p:cNvSpPr/>
          <p:nvPr/>
        </p:nvSpPr>
        <p:spPr>
          <a:xfrm>
            <a:off x="5046175" y="3456630"/>
            <a:ext cx="5479360" cy="1755524"/>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84" name="四角形: 角を丸くする 83">
            <a:extLst>
              <a:ext uri="{FF2B5EF4-FFF2-40B4-BE49-F238E27FC236}">
                <a16:creationId xmlns:a16="http://schemas.microsoft.com/office/drawing/2014/main" id="{35917CD4-D05E-406E-B345-7AF56DC76EA3}"/>
              </a:ext>
            </a:extLst>
          </p:cNvPr>
          <p:cNvSpPr/>
          <p:nvPr/>
        </p:nvSpPr>
        <p:spPr>
          <a:xfrm>
            <a:off x="1586953" y="3456629"/>
            <a:ext cx="3190312" cy="175552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Delivery</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チャットサービスの</a:t>
            </a:r>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a:t>
            </a: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
        <p:nvSpPr>
          <p:cNvPr id="9" name="四角形: 角を丸くする 8">
            <a:extLst>
              <a:ext uri="{FF2B5EF4-FFF2-40B4-BE49-F238E27FC236}">
                <a16:creationId xmlns:a16="http://schemas.microsoft.com/office/drawing/2014/main" id="{08D4FEA5-D55C-4099-87EB-5488015EE36B}"/>
              </a:ext>
            </a:extLst>
          </p:cNvPr>
          <p:cNvSpPr/>
          <p:nvPr/>
        </p:nvSpPr>
        <p:spPr>
          <a:xfrm>
            <a:off x="5958942" y="2173202"/>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チャット</a:t>
            </a:r>
          </a:p>
        </p:txBody>
      </p:sp>
      <p:cxnSp>
        <p:nvCxnSpPr>
          <p:cNvPr id="76" name="直線矢印コネクタ 75">
            <a:extLst>
              <a:ext uri="{FF2B5EF4-FFF2-40B4-BE49-F238E27FC236}">
                <a16:creationId xmlns:a16="http://schemas.microsoft.com/office/drawing/2014/main" id="{7D4AD609-E048-455E-AA31-F4098E5D5FD9}"/>
              </a:ext>
            </a:extLst>
          </p:cNvPr>
          <p:cNvCxnSpPr>
            <a:cxnSpLocks/>
            <a:stCxn id="1026" idx="3"/>
            <a:endCxn id="55" idx="1"/>
          </p:cNvCxnSpPr>
          <p:nvPr/>
        </p:nvCxnSpPr>
        <p:spPr>
          <a:xfrm flipV="1">
            <a:off x="1233090" y="1913826"/>
            <a:ext cx="686276" cy="37227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F81ED943-1B0A-477F-825F-012D30DE8F80}"/>
              </a:ext>
            </a:extLst>
          </p:cNvPr>
          <p:cNvGrpSpPr/>
          <p:nvPr/>
        </p:nvGrpSpPr>
        <p:grpSpPr>
          <a:xfrm>
            <a:off x="432987" y="1953143"/>
            <a:ext cx="800103" cy="828161"/>
            <a:chOff x="323019" y="3503743"/>
            <a:chExt cx="800103" cy="828161"/>
          </a:xfrm>
        </p:grpSpPr>
        <p:pic>
          <p:nvPicPr>
            <p:cNvPr id="1026" name="Picture 2" descr="パソコンを使う男性のイラスト">
              <a:extLst>
                <a:ext uri="{FF2B5EF4-FFF2-40B4-BE49-F238E27FC236}">
                  <a16:creationId xmlns:a16="http://schemas.microsoft.com/office/drawing/2014/main" id="{8BFA321A-747F-470E-85F8-3CC9FABE0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3559CA7E-7F9A-4A83-862D-4529BE719956}"/>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sp>
        <p:nvSpPr>
          <p:cNvPr id="55" name="四角形: 角を丸くする 54">
            <a:extLst>
              <a:ext uri="{FF2B5EF4-FFF2-40B4-BE49-F238E27FC236}">
                <a16:creationId xmlns:a16="http://schemas.microsoft.com/office/drawing/2014/main" id="{53AF1431-AE5F-4F20-AFE7-EE6BA45FFD69}"/>
              </a:ext>
            </a:extLst>
          </p:cNvPr>
          <p:cNvSpPr/>
          <p:nvPr/>
        </p:nvSpPr>
        <p:spPr>
          <a:xfrm>
            <a:off x="1919366" y="171440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ITS/BTS</a:t>
            </a:r>
            <a:endParaRPr kumimoji="1" lang="ja-JP" altLang="en-US" sz="1000">
              <a:latin typeface="Meiryo UI" panose="020B0604030504040204" pitchFamily="50" charset="-128"/>
              <a:ea typeface="Meiryo UI" panose="020B0604030504040204" pitchFamily="50" charset="-128"/>
            </a:endParaRPr>
          </a:p>
        </p:txBody>
      </p:sp>
      <p:sp>
        <p:nvSpPr>
          <p:cNvPr id="56" name="四角形: 角を丸くする 55">
            <a:extLst>
              <a:ext uri="{FF2B5EF4-FFF2-40B4-BE49-F238E27FC236}">
                <a16:creationId xmlns:a16="http://schemas.microsoft.com/office/drawing/2014/main" id="{FF82E72B-8EF7-4DAF-A9ED-26AB2E89A77F}"/>
              </a:ext>
            </a:extLst>
          </p:cNvPr>
          <p:cNvSpPr/>
          <p:nvPr/>
        </p:nvSpPr>
        <p:spPr>
          <a:xfrm>
            <a:off x="1919366" y="2276588"/>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VCS</a:t>
            </a:r>
            <a:endParaRPr kumimoji="1" lang="ja-JP" altLang="en-US" sz="1000">
              <a:latin typeface="Meiryo UI" panose="020B0604030504040204" pitchFamily="50" charset="-128"/>
              <a:ea typeface="Meiryo UI" panose="020B0604030504040204" pitchFamily="50" charset="-128"/>
            </a:endParaRPr>
          </a:p>
        </p:txBody>
      </p:sp>
      <p:sp>
        <p:nvSpPr>
          <p:cNvPr id="57" name="四角形: 角を丸くする 56">
            <a:extLst>
              <a:ext uri="{FF2B5EF4-FFF2-40B4-BE49-F238E27FC236}">
                <a16:creationId xmlns:a16="http://schemas.microsoft.com/office/drawing/2014/main" id="{4FC5F504-3B35-48AE-856B-DB6E945AEEEE}"/>
              </a:ext>
            </a:extLst>
          </p:cNvPr>
          <p:cNvSpPr/>
          <p:nvPr/>
        </p:nvSpPr>
        <p:spPr>
          <a:xfrm>
            <a:off x="1770545" y="4228076"/>
            <a:ext cx="1422179"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GitLab</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Runner</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8" name="四角形: 角を丸くする 57">
            <a:extLst>
              <a:ext uri="{FF2B5EF4-FFF2-40B4-BE49-F238E27FC236}">
                <a16:creationId xmlns:a16="http://schemas.microsoft.com/office/drawing/2014/main" id="{FF6B55F7-D666-462D-A2A4-92AF3C5CF4B8}"/>
              </a:ext>
            </a:extLst>
          </p:cNvPr>
          <p:cNvSpPr/>
          <p:nvPr/>
        </p:nvSpPr>
        <p:spPr>
          <a:xfrm>
            <a:off x="5304191" y="4228076"/>
            <a:ext cx="1361022"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CodePipeline</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59" name="四角形: 角を丸くする 58">
            <a:extLst>
              <a:ext uri="{FF2B5EF4-FFF2-40B4-BE49-F238E27FC236}">
                <a16:creationId xmlns:a16="http://schemas.microsoft.com/office/drawing/2014/main" id="{A5368CDD-7757-4034-AFA8-8C2786D7C965}"/>
              </a:ext>
            </a:extLst>
          </p:cNvPr>
          <p:cNvSpPr/>
          <p:nvPr/>
        </p:nvSpPr>
        <p:spPr>
          <a:xfrm>
            <a:off x="7157643" y="3938847"/>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CodeDeploy</a:t>
            </a:r>
            <a:r>
              <a:rPr kumimoji="1" lang="ja-JP" altLang="en-US" sz="1000">
                <a:latin typeface="Meiryo UI" panose="020B0604030504040204" pitchFamily="50" charset="-128"/>
                <a:ea typeface="Meiryo UI" panose="020B0604030504040204" pitchFamily="50" charset="-128"/>
              </a:rPr>
              <a:t>）</a:t>
            </a:r>
          </a:p>
        </p:txBody>
      </p:sp>
      <p:sp>
        <p:nvSpPr>
          <p:cNvPr id="60" name="四角形: 角を丸くする 59">
            <a:extLst>
              <a:ext uri="{FF2B5EF4-FFF2-40B4-BE49-F238E27FC236}">
                <a16:creationId xmlns:a16="http://schemas.microsoft.com/office/drawing/2014/main" id="{D534D3CF-7541-4387-B049-BE34F60C8BFB}"/>
              </a:ext>
            </a:extLst>
          </p:cNvPr>
          <p:cNvSpPr/>
          <p:nvPr/>
        </p:nvSpPr>
        <p:spPr>
          <a:xfrm>
            <a:off x="7157642" y="4546880"/>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CodeBuild</a:t>
            </a:r>
            <a:r>
              <a:rPr kumimoji="1" lang="ja-JP" altLang="en-US" sz="1000">
                <a:latin typeface="Meiryo UI" panose="020B0604030504040204" pitchFamily="50" charset="-128"/>
                <a:ea typeface="Meiryo UI" panose="020B0604030504040204" pitchFamily="50" charset="-128"/>
              </a:rPr>
              <a:t>）</a:t>
            </a:r>
            <a:endParaRPr kumimoji="1" lang="en-US" altLang="ja-JP" sz="1000">
              <a:latin typeface="Meiryo UI" panose="020B0604030504040204" pitchFamily="50" charset="-128"/>
              <a:ea typeface="Meiryo UI" panose="020B0604030504040204" pitchFamily="50" charset="-128"/>
            </a:endParaRPr>
          </a:p>
        </p:txBody>
      </p:sp>
      <p:sp>
        <p:nvSpPr>
          <p:cNvPr id="61" name="四角形: 角を丸くする 60">
            <a:extLst>
              <a:ext uri="{FF2B5EF4-FFF2-40B4-BE49-F238E27FC236}">
                <a16:creationId xmlns:a16="http://schemas.microsoft.com/office/drawing/2014/main" id="{FD095D0C-06FB-48CD-A600-92BF0E68D6B1}"/>
              </a:ext>
            </a:extLst>
          </p:cNvPr>
          <p:cNvSpPr/>
          <p:nvPr/>
        </p:nvSpPr>
        <p:spPr>
          <a:xfrm>
            <a:off x="6354466" y="601450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モニタリング</a:t>
            </a:r>
          </a:p>
        </p:txBody>
      </p:sp>
      <p:sp>
        <p:nvSpPr>
          <p:cNvPr id="62" name="四角形: 角を丸くする 61">
            <a:extLst>
              <a:ext uri="{FF2B5EF4-FFF2-40B4-BE49-F238E27FC236}">
                <a16:creationId xmlns:a16="http://schemas.microsoft.com/office/drawing/2014/main" id="{1E21F67E-ECD8-49D6-8944-2D1114C8B445}"/>
              </a:ext>
            </a:extLst>
          </p:cNvPr>
          <p:cNvSpPr/>
          <p:nvPr/>
        </p:nvSpPr>
        <p:spPr>
          <a:xfrm>
            <a:off x="3989993" y="6006859"/>
            <a:ext cx="1249307"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インシデント管理</a:t>
            </a:r>
          </a:p>
        </p:txBody>
      </p:sp>
      <p:sp>
        <p:nvSpPr>
          <p:cNvPr id="64" name="四角形: 角を丸くする 63">
            <a:extLst>
              <a:ext uri="{FF2B5EF4-FFF2-40B4-BE49-F238E27FC236}">
                <a16:creationId xmlns:a16="http://schemas.microsoft.com/office/drawing/2014/main" id="{23A59646-3C22-465C-ADA4-787E5B2484F1}"/>
              </a:ext>
            </a:extLst>
          </p:cNvPr>
          <p:cNvSpPr/>
          <p:nvPr/>
        </p:nvSpPr>
        <p:spPr>
          <a:xfrm>
            <a:off x="3623997" y="395211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ECR</a:t>
            </a:r>
            <a:r>
              <a:rPr kumimoji="1" lang="ja-JP" altLang="en-US" sz="1000">
                <a:latin typeface="Meiryo UI" panose="020B0604030504040204" pitchFamily="50" charset="-128"/>
                <a:ea typeface="Meiryo UI" panose="020B0604030504040204" pitchFamily="50" charset="-128"/>
              </a:rPr>
              <a:t>）</a:t>
            </a:r>
          </a:p>
        </p:txBody>
      </p:sp>
      <p:sp>
        <p:nvSpPr>
          <p:cNvPr id="65" name="四角形: 角を丸くする 64">
            <a:extLst>
              <a:ext uri="{FF2B5EF4-FFF2-40B4-BE49-F238E27FC236}">
                <a16:creationId xmlns:a16="http://schemas.microsoft.com/office/drawing/2014/main" id="{E88BE462-E7BB-484A-B21F-3EC62E8F0AEB}"/>
              </a:ext>
            </a:extLst>
          </p:cNvPr>
          <p:cNvSpPr/>
          <p:nvPr/>
        </p:nvSpPr>
        <p:spPr>
          <a:xfrm>
            <a:off x="3623997" y="457600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CI/CD</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S3</a:t>
            </a:r>
            <a:r>
              <a:rPr kumimoji="1" lang="ja-JP" altLang="en-US" sz="1000">
                <a:latin typeface="Meiryo UI" panose="020B0604030504040204" pitchFamily="50" charset="-128"/>
                <a:ea typeface="Meiryo UI" panose="020B0604030504040204" pitchFamily="50" charset="-128"/>
              </a:rPr>
              <a:t>）</a:t>
            </a:r>
          </a:p>
        </p:txBody>
      </p:sp>
      <p:sp>
        <p:nvSpPr>
          <p:cNvPr id="79" name="四角形: 角を丸くする 78">
            <a:extLst>
              <a:ext uri="{FF2B5EF4-FFF2-40B4-BE49-F238E27FC236}">
                <a16:creationId xmlns:a16="http://schemas.microsoft.com/office/drawing/2014/main" id="{90C08B08-6F49-4074-A9E8-E7C3D5332FE3}"/>
              </a:ext>
            </a:extLst>
          </p:cNvPr>
          <p:cNvSpPr/>
          <p:nvPr/>
        </p:nvSpPr>
        <p:spPr>
          <a:xfrm>
            <a:off x="9045590" y="3929155"/>
            <a:ext cx="1214811" cy="398835"/>
          </a:xfrm>
          <a:prstGeom prst="roundRect">
            <a:avLst>
              <a:gd name="adj" fmla="val 1511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ECS</a:t>
            </a:r>
            <a:r>
              <a:rPr kumimoji="1" lang="ja-JP" altLang="en-US" sz="1000">
                <a:latin typeface="Meiryo UI" panose="020B0604030504040204" pitchFamily="50" charset="-128"/>
                <a:ea typeface="Meiryo UI" panose="020B0604030504040204" pitchFamily="50" charset="-128"/>
              </a:rPr>
              <a:t>）</a:t>
            </a:r>
          </a:p>
        </p:txBody>
      </p:sp>
      <p:sp>
        <p:nvSpPr>
          <p:cNvPr id="82" name="四角形: 角を丸くする 81">
            <a:extLst>
              <a:ext uri="{FF2B5EF4-FFF2-40B4-BE49-F238E27FC236}">
                <a16:creationId xmlns:a16="http://schemas.microsoft.com/office/drawing/2014/main" id="{2827B570-6B60-4A8C-BC02-0445EA1E7576}"/>
              </a:ext>
            </a:extLst>
          </p:cNvPr>
          <p:cNvSpPr/>
          <p:nvPr/>
        </p:nvSpPr>
        <p:spPr>
          <a:xfrm>
            <a:off x="9045590" y="4552647"/>
            <a:ext cx="1214812" cy="398835"/>
          </a:xfrm>
          <a:prstGeom prst="roundRect">
            <a:avLst>
              <a:gd name="adj" fmla="val 200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SPA</a:t>
            </a:r>
          </a:p>
          <a:p>
            <a:pPr algn="ctr"/>
            <a:r>
              <a:rPr kumimoji="1" lang="ja-JP" altLang="en-US" sz="1000">
                <a:latin typeface="Meiryo UI" panose="020B0604030504040204" pitchFamily="50" charset="-128"/>
                <a:ea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rPr>
              <a:t>CloudFront</a:t>
            </a:r>
            <a:r>
              <a:rPr kumimoji="1" lang="ja-JP" altLang="en-US" sz="1000">
                <a:latin typeface="Meiryo UI" panose="020B0604030504040204" pitchFamily="50" charset="-128"/>
                <a:ea typeface="Meiryo UI" panose="020B0604030504040204" pitchFamily="50" charset="-128"/>
              </a:rPr>
              <a:t>）</a:t>
            </a:r>
          </a:p>
        </p:txBody>
      </p:sp>
      <p:sp>
        <p:nvSpPr>
          <p:cNvPr id="83" name="四角形: 角を丸くする 82">
            <a:extLst>
              <a:ext uri="{FF2B5EF4-FFF2-40B4-BE49-F238E27FC236}">
                <a16:creationId xmlns:a16="http://schemas.microsoft.com/office/drawing/2014/main" id="{C2C47591-0FE5-4A80-A0DA-3C0D8CF9DE92}"/>
              </a:ext>
            </a:extLst>
          </p:cNvPr>
          <p:cNvSpPr/>
          <p:nvPr/>
        </p:nvSpPr>
        <p:spPr>
          <a:xfrm>
            <a:off x="3272136" y="2272947"/>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CI</a:t>
            </a:r>
            <a:endParaRPr kumimoji="1" lang="ja-JP" altLang="en-US" sz="100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1D1E1B74-FAD0-48A3-9652-6BCE3DCE9DCF}"/>
              </a:ext>
            </a:extLst>
          </p:cNvPr>
          <p:cNvGrpSpPr/>
          <p:nvPr/>
        </p:nvGrpSpPr>
        <p:grpSpPr>
          <a:xfrm>
            <a:off x="10899041" y="3795780"/>
            <a:ext cx="800103" cy="711508"/>
            <a:chOff x="10839216" y="2596497"/>
            <a:chExt cx="800103" cy="711508"/>
          </a:xfrm>
        </p:grpSpPr>
        <p:pic>
          <p:nvPicPr>
            <p:cNvPr id="1028" name="Picture 4" descr="立ってスマホを使う人のイラスト（女性・無表情）">
              <a:extLst>
                <a:ext uri="{FF2B5EF4-FFF2-40B4-BE49-F238E27FC236}">
                  <a16:creationId xmlns:a16="http://schemas.microsoft.com/office/drawing/2014/main" id="{874B8638-9E3E-42F3-A635-6473F49F8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86" name="四角形: 角を丸くする 85">
              <a:extLst>
                <a:ext uri="{FF2B5EF4-FFF2-40B4-BE49-F238E27FC236}">
                  <a16:creationId xmlns:a16="http://schemas.microsoft.com/office/drawing/2014/main" id="{1E205F5B-A1D0-4DEC-A835-B82873780026}"/>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87" name="直線矢印コネクタ 86">
            <a:extLst>
              <a:ext uri="{FF2B5EF4-FFF2-40B4-BE49-F238E27FC236}">
                <a16:creationId xmlns:a16="http://schemas.microsoft.com/office/drawing/2014/main" id="{9CDC6159-2982-4B91-A256-A12EF22EBCBF}"/>
              </a:ext>
            </a:extLst>
          </p:cNvPr>
          <p:cNvCxnSpPr>
            <a:cxnSpLocks/>
            <a:stCxn id="1026" idx="3"/>
            <a:endCxn id="56" idx="1"/>
          </p:cNvCxnSpPr>
          <p:nvPr/>
        </p:nvCxnSpPr>
        <p:spPr>
          <a:xfrm>
            <a:off x="1233090" y="2286105"/>
            <a:ext cx="686276" cy="18990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15432464-F373-449F-867D-C435EF271141}"/>
              </a:ext>
            </a:extLst>
          </p:cNvPr>
          <p:cNvCxnSpPr>
            <a:cxnSpLocks/>
            <a:stCxn id="56" idx="3"/>
            <a:endCxn id="83" idx="1"/>
          </p:cNvCxnSpPr>
          <p:nvPr/>
        </p:nvCxnSpPr>
        <p:spPr>
          <a:xfrm flipV="1">
            <a:off x="2826456" y="2472365"/>
            <a:ext cx="445680" cy="364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BF20AB23-566B-46AF-8FCF-34D90BB194B1}"/>
              </a:ext>
            </a:extLst>
          </p:cNvPr>
          <p:cNvCxnSpPr>
            <a:cxnSpLocks/>
            <a:stCxn id="83" idx="2"/>
            <a:endCxn id="57" idx="1"/>
          </p:cNvCxnSpPr>
          <p:nvPr/>
        </p:nvCxnSpPr>
        <p:spPr>
          <a:xfrm rot="5400000">
            <a:off x="1870257" y="2572070"/>
            <a:ext cx="1755712" cy="1955136"/>
          </a:xfrm>
          <a:prstGeom prst="bentConnector4">
            <a:avLst>
              <a:gd name="adj1" fmla="val 30169"/>
              <a:gd name="adj2" fmla="val 117792"/>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43984962-FEDE-4B93-B966-65BBE1C1D052}"/>
              </a:ext>
            </a:extLst>
          </p:cNvPr>
          <p:cNvCxnSpPr>
            <a:cxnSpLocks/>
            <a:stCxn id="57" idx="3"/>
            <a:endCxn id="64" idx="1"/>
          </p:cNvCxnSpPr>
          <p:nvPr/>
        </p:nvCxnSpPr>
        <p:spPr>
          <a:xfrm flipV="1">
            <a:off x="3192724" y="4151535"/>
            <a:ext cx="431273"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862E8D99-5237-42EC-A175-ABAD8D3AE3FA}"/>
              </a:ext>
            </a:extLst>
          </p:cNvPr>
          <p:cNvCxnSpPr>
            <a:cxnSpLocks/>
            <a:stCxn id="57" idx="3"/>
            <a:endCxn id="65" idx="1"/>
          </p:cNvCxnSpPr>
          <p:nvPr/>
        </p:nvCxnSpPr>
        <p:spPr>
          <a:xfrm>
            <a:off x="3192724" y="4427494"/>
            <a:ext cx="431273"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D93A5521-EB9A-4384-8BDE-E4EBD2EFB531}"/>
              </a:ext>
            </a:extLst>
          </p:cNvPr>
          <p:cNvCxnSpPr>
            <a:cxnSpLocks/>
            <a:stCxn id="65" idx="3"/>
            <a:endCxn id="58" idx="1"/>
          </p:cNvCxnSpPr>
          <p:nvPr/>
        </p:nvCxnSpPr>
        <p:spPr>
          <a:xfrm flipV="1">
            <a:off x="4531087" y="4427494"/>
            <a:ext cx="773104" cy="3479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DF727701-9F39-4DBE-8617-1B25BCC466C5}"/>
              </a:ext>
            </a:extLst>
          </p:cNvPr>
          <p:cNvCxnSpPr>
            <a:cxnSpLocks/>
            <a:stCxn id="64" idx="3"/>
            <a:endCxn id="58" idx="1"/>
          </p:cNvCxnSpPr>
          <p:nvPr/>
        </p:nvCxnSpPr>
        <p:spPr>
          <a:xfrm>
            <a:off x="4531087" y="4151535"/>
            <a:ext cx="773104" cy="27595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7938227C-31CB-4F5E-94EF-CFECA81E124C}"/>
              </a:ext>
            </a:extLst>
          </p:cNvPr>
          <p:cNvCxnSpPr>
            <a:cxnSpLocks/>
            <a:stCxn id="58" idx="3"/>
            <a:endCxn id="59" idx="1"/>
          </p:cNvCxnSpPr>
          <p:nvPr/>
        </p:nvCxnSpPr>
        <p:spPr>
          <a:xfrm flipV="1">
            <a:off x="6665213" y="4138265"/>
            <a:ext cx="492430" cy="289229"/>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C82AAF79-4173-497A-8DD5-AF7DAADF90DF}"/>
              </a:ext>
            </a:extLst>
          </p:cNvPr>
          <p:cNvCxnSpPr>
            <a:cxnSpLocks/>
            <a:stCxn id="58" idx="3"/>
            <a:endCxn id="60" idx="1"/>
          </p:cNvCxnSpPr>
          <p:nvPr/>
        </p:nvCxnSpPr>
        <p:spPr>
          <a:xfrm>
            <a:off x="6665213" y="4427494"/>
            <a:ext cx="492429" cy="31880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06A569FA-B2AC-4564-902F-6DE4B934D424}"/>
              </a:ext>
            </a:extLst>
          </p:cNvPr>
          <p:cNvCxnSpPr>
            <a:cxnSpLocks/>
            <a:stCxn id="59" idx="3"/>
            <a:endCxn id="79" idx="1"/>
          </p:cNvCxnSpPr>
          <p:nvPr/>
        </p:nvCxnSpPr>
        <p:spPr>
          <a:xfrm flipV="1">
            <a:off x="8406950" y="4128573"/>
            <a:ext cx="638640" cy="9692"/>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F740EC4-0EBD-4AAA-9437-29B23D43C1BA}"/>
              </a:ext>
            </a:extLst>
          </p:cNvPr>
          <p:cNvCxnSpPr>
            <a:cxnSpLocks/>
            <a:endCxn id="82" idx="1"/>
          </p:cNvCxnSpPr>
          <p:nvPr/>
        </p:nvCxnSpPr>
        <p:spPr>
          <a:xfrm>
            <a:off x="8406949" y="4752064"/>
            <a:ext cx="638641" cy="1"/>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7440C51-A8A8-46E1-A17D-8257B9DB4FB5}"/>
              </a:ext>
            </a:extLst>
          </p:cNvPr>
          <p:cNvCxnSpPr>
            <a:cxnSpLocks/>
            <a:stCxn id="1028" idx="1"/>
            <a:endCxn id="82" idx="3"/>
          </p:cNvCxnSpPr>
          <p:nvPr/>
        </p:nvCxnSpPr>
        <p:spPr>
          <a:xfrm flipH="1">
            <a:off x="10260402" y="4045617"/>
            <a:ext cx="699678" cy="70644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D0EEBE6-1F72-47D1-AFE5-656688DB5B93}"/>
              </a:ext>
            </a:extLst>
          </p:cNvPr>
          <p:cNvCxnSpPr>
            <a:cxnSpLocks/>
            <a:stCxn id="61" idx="1"/>
            <a:endCxn id="62" idx="3"/>
          </p:cNvCxnSpPr>
          <p:nvPr/>
        </p:nvCxnSpPr>
        <p:spPr>
          <a:xfrm flipH="1" flipV="1">
            <a:off x="5239300" y="6206277"/>
            <a:ext cx="1115166" cy="7647"/>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80C8DEED-606B-4639-B77F-A38A4F8DA968}"/>
              </a:ext>
            </a:extLst>
          </p:cNvPr>
          <p:cNvGrpSpPr/>
          <p:nvPr/>
        </p:nvGrpSpPr>
        <p:grpSpPr>
          <a:xfrm>
            <a:off x="2118679" y="5529446"/>
            <a:ext cx="800103" cy="828161"/>
            <a:chOff x="323019" y="3503743"/>
            <a:chExt cx="800103" cy="828161"/>
          </a:xfrm>
        </p:grpSpPr>
        <p:pic>
          <p:nvPicPr>
            <p:cNvPr id="143" name="Picture 2" descr="パソコンを使う男性のイラスト">
              <a:extLst>
                <a:ext uri="{FF2B5EF4-FFF2-40B4-BE49-F238E27FC236}">
                  <a16:creationId xmlns:a16="http://schemas.microsoft.com/office/drawing/2014/main" id="{481ACEF5-8228-460F-A5E3-20A4D5268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44" name="四角形: 角を丸くする 143">
              <a:extLst>
                <a:ext uri="{FF2B5EF4-FFF2-40B4-BE49-F238E27FC236}">
                  <a16:creationId xmlns:a16="http://schemas.microsoft.com/office/drawing/2014/main" id="{1E13D5BE-99CE-4F20-AFCC-2DA4050F0C5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45" name="直線矢印コネクタ 144">
            <a:extLst>
              <a:ext uri="{FF2B5EF4-FFF2-40B4-BE49-F238E27FC236}">
                <a16:creationId xmlns:a16="http://schemas.microsoft.com/office/drawing/2014/main" id="{C80FE5AA-98D8-4948-8F7F-FBD0B1394B00}"/>
              </a:ext>
            </a:extLst>
          </p:cNvPr>
          <p:cNvCxnSpPr>
            <a:cxnSpLocks/>
            <a:stCxn id="143" idx="3"/>
            <a:endCxn id="62" idx="1"/>
          </p:cNvCxnSpPr>
          <p:nvPr/>
        </p:nvCxnSpPr>
        <p:spPr>
          <a:xfrm>
            <a:off x="2918782" y="5862408"/>
            <a:ext cx="1071211" cy="34386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グループ化 147">
            <a:extLst>
              <a:ext uri="{FF2B5EF4-FFF2-40B4-BE49-F238E27FC236}">
                <a16:creationId xmlns:a16="http://schemas.microsoft.com/office/drawing/2014/main" id="{BAF9E4E8-1E23-4739-8D7A-F2CBEF15A2C6}"/>
              </a:ext>
            </a:extLst>
          </p:cNvPr>
          <p:cNvGrpSpPr/>
          <p:nvPr/>
        </p:nvGrpSpPr>
        <p:grpSpPr>
          <a:xfrm>
            <a:off x="8344374" y="5529446"/>
            <a:ext cx="800103" cy="828161"/>
            <a:chOff x="323019" y="3503743"/>
            <a:chExt cx="800103" cy="828161"/>
          </a:xfrm>
        </p:grpSpPr>
        <p:pic>
          <p:nvPicPr>
            <p:cNvPr id="149" name="Picture 2" descr="パソコンを使う男性のイラスト">
              <a:extLst>
                <a:ext uri="{FF2B5EF4-FFF2-40B4-BE49-F238E27FC236}">
                  <a16:creationId xmlns:a16="http://schemas.microsoft.com/office/drawing/2014/main" id="{39C2B7DD-0C47-4FF0-B6BF-A7221775A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0" name="四角形: 角を丸くする 149">
              <a:extLst>
                <a:ext uri="{FF2B5EF4-FFF2-40B4-BE49-F238E27FC236}">
                  <a16:creationId xmlns:a16="http://schemas.microsoft.com/office/drawing/2014/main" id="{646200E7-3186-4941-80DE-500EED2A11E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51" name="直線矢印コネクタ 150">
            <a:extLst>
              <a:ext uri="{FF2B5EF4-FFF2-40B4-BE49-F238E27FC236}">
                <a16:creationId xmlns:a16="http://schemas.microsoft.com/office/drawing/2014/main" id="{65E66680-D579-4319-919F-46F1B37CBDEE}"/>
              </a:ext>
            </a:extLst>
          </p:cNvPr>
          <p:cNvCxnSpPr>
            <a:cxnSpLocks/>
            <a:stCxn id="149" idx="1"/>
            <a:endCxn id="61" idx="3"/>
          </p:cNvCxnSpPr>
          <p:nvPr/>
        </p:nvCxnSpPr>
        <p:spPr>
          <a:xfrm flipH="1">
            <a:off x="7261556" y="5862408"/>
            <a:ext cx="1216997" cy="35151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4" name="グループ化 153">
            <a:extLst>
              <a:ext uri="{FF2B5EF4-FFF2-40B4-BE49-F238E27FC236}">
                <a16:creationId xmlns:a16="http://schemas.microsoft.com/office/drawing/2014/main" id="{197DEDDE-18D7-449F-A846-9F443914F71A}"/>
              </a:ext>
            </a:extLst>
          </p:cNvPr>
          <p:cNvGrpSpPr/>
          <p:nvPr/>
        </p:nvGrpSpPr>
        <p:grpSpPr>
          <a:xfrm>
            <a:off x="7486331" y="1853167"/>
            <a:ext cx="800103" cy="828161"/>
            <a:chOff x="323019" y="3503743"/>
            <a:chExt cx="800103" cy="828161"/>
          </a:xfrm>
        </p:grpSpPr>
        <p:pic>
          <p:nvPicPr>
            <p:cNvPr id="155" name="Picture 2" descr="パソコンを使う男性のイラスト">
              <a:extLst>
                <a:ext uri="{FF2B5EF4-FFF2-40B4-BE49-F238E27FC236}">
                  <a16:creationId xmlns:a16="http://schemas.microsoft.com/office/drawing/2014/main" id="{C273A2A6-8AFE-4905-BFF1-10AC12AE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3503743"/>
              <a:ext cx="665924" cy="665924"/>
            </a:xfrm>
            <a:prstGeom prst="rect">
              <a:avLst/>
            </a:prstGeom>
            <a:noFill/>
            <a:extLst>
              <a:ext uri="{909E8E84-426E-40DD-AFC4-6F175D3DCCD1}">
                <a14:hiddenFill xmlns:a14="http://schemas.microsoft.com/office/drawing/2010/main">
                  <a:solidFill>
                    <a:srgbClr val="FFFFFF"/>
                  </a:solidFill>
                </a14:hiddenFill>
              </a:ext>
            </a:extLst>
          </p:spPr>
        </p:pic>
        <p:sp>
          <p:nvSpPr>
            <p:cNvPr id="156" name="四角形: 角を丸くする 155">
              <a:extLst>
                <a:ext uri="{FF2B5EF4-FFF2-40B4-BE49-F238E27FC236}">
                  <a16:creationId xmlns:a16="http://schemas.microsoft.com/office/drawing/2014/main" id="{2CBF50A9-0EE5-4556-A5EF-BDAC989B8E37}"/>
                </a:ext>
              </a:extLst>
            </p:cNvPr>
            <p:cNvSpPr/>
            <p:nvPr/>
          </p:nvSpPr>
          <p:spPr>
            <a:xfrm>
              <a:off x="323019" y="414657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開発メンバ</a:t>
              </a:r>
            </a:p>
          </p:txBody>
        </p:sp>
      </p:grpSp>
      <p:cxnSp>
        <p:nvCxnSpPr>
          <p:cNvPr id="182" name="直線矢印コネクタ 181">
            <a:extLst>
              <a:ext uri="{FF2B5EF4-FFF2-40B4-BE49-F238E27FC236}">
                <a16:creationId xmlns:a16="http://schemas.microsoft.com/office/drawing/2014/main" id="{43DFBCF9-EC45-4DA3-8283-FFC362F4C83F}"/>
              </a:ext>
            </a:extLst>
          </p:cNvPr>
          <p:cNvCxnSpPr>
            <a:cxnSpLocks/>
            <a:stCxn id="155" idx="1"/>
            <a:endCxn id="9" idx="3"/>
          </p:cNvCxnSpPr>
          <p:nvPr/>
        </p:nvCxnSpPr>
        <p:spPr>
          <a:xfrm flipH="1">
            <a:off x="6866032" y="2186129"/>
            <a:ext cx="754478" cy="18649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矢印コネクタ 190">
            <a:extLst>
              <a:ext uri="{FF2B5EF4-FFF2-40B4-BE49-F238E27FC236}">
                <a16:creationId xmlns:a16="http://schemas.microsoft.com/office/drawing/2014/main" id="{81EC13E5-2A3A-4DA4-990D-E95975EFB398}"/>
              </a:ext>
            </a:extLst>
          </p:cNvPr>
          <p:cNvCxnSpPr>
            <a:cxnSpLocks/>
            <a:stCxn id="85" idx="2"/>
            <a:endCxn id="188" idx="0"/>
          </p:cNvCxnSpPr>
          <p:nvPr/>
        </p:nvCxnSpPr>
        <p:spPr>
          <a:xfrm flipH="1">
            <a:off x="6808012" y="5212154"/>
            <a:ext cx="977843" cy="452414"/>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直線矢印コネクタ 200">
            <a:extLst>
              <a:ext uri="{FF2B5EF4-FFF2-40B4-BE49-F238E27FC236}">
                <a16:creationId xmlns:a16="http://schemas.microsoft.com/office/drawing/2014/main" id="{2E218611-24C4-4CA4-B26D-57586ECF4947}"/>
              </a:ext>
            </a:extLst>
          </p:cNvPr>
          <p:cNvCxnSpPr>
            <a:cxnSpLocks/>
            <a:stCxn id="1028" idx="1"/>
            <a:endCxn id="79" idx="3"/>
          </p:cNvCxnSpPr>
          <p:nvPr/>
        </p:nvCxnSpPr>
        <p:spPr>
          <a:xfrm flipH="1">
            <a:off x="10260401" y="4045617"/>
            <a:ext cx="699679" cy="829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8" name="グループ化 217">
            <a:extLst>
              <a:ext uri="{FF2B5EF4-FFF2-40B4-BE49-F238E27FC236}">
                <a16:creationId xmlns:a16="http://schemas.microsoft.com/office/drawing/2014/main" id="{3CF9E5C9-76DC-4837-BAD3-F0E7E2D5BFE2}"/>
              </a:ext>
            </a:extLst>
          </p:cNvPr>
          <p:cNvGrpSpPr/>
          <p:nvPr/>
        </p:nvGrpSpPr>
        <p:grpSpPr>
          <a:xfrm>
            <a:off x="9332316" y="1303426"/>
            <a:ext cx="2292518" cy="941155"/>
            <a:chOff x="9332316" y="1303426"/>
            <a:chExt cx="2292518" cy="941155"/>
          </a:xfrm>
        </p:grpSpPr>
        <p:sp>
          <p:nvSpPr>
            <p:cNvPr id="256" name="四角形: 角を丸くする 255">
              <a:extLst>
                <a:ext uri="{FF2B5EF4-FFF2-40B4-BE49-F238E27FC236}">
                  <a16:creationId xmlns:a16="http://schemas.microsoft.com/office/drawing/2014/main" id="{1AF813DC-0ACF-4CB9-A4D4-71AB0E47E1AE}"/>
                </a:ext>
              </a:extLst>
            </p:cNvPr>
            <p:cNvSpPr/>
            <p:nvPr/>
          </p:nvSpPr>
          <p:spPr>
            <a:xfrm>
              <a:off x="9332316" y="1303426"/>
              <a:ext cx="2292518" cy="941155"/>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凡例</a:t>
              </a:r>
            </a:p>
          </p:txBody>
        </p:sp>
        <p:cxnSp>
          <p:nvCxnSpPr>
            <p:cNvPr id="241" name="直線矢印コネクタ 240">
              <a:extLst>
                <a:ext uri="{FF2B5EF4-FFF2-40B4-BE49-F238E27FC236}">
                  <a16:creationId xmlns:a16="http://schemas.microsoft.com/office/drawing/2014/main" id="{1B436162-26F2-49F7-B4BC-A9CB6B75B78B}"/>
                </a:ext>
              </a:extLst>
            </p:cNvPr>
            <p:cNvCxnSpPr>
              <a:cxnSpLocks/>
            </p:cNvCxnSpPr>
            <p:nvPr/>
          </p:nvCxnSpPr>
          <p:spPr>
            <a:xfrm flipH="1">
              <a:off x="9482139" y="1734861"/>
              <a:ext cx="38762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7" name="四角形: 角を丸くする 246">
              <a:extLst>
                <a:ext uri="{FF2B5EF4-FFF2-40B4-BE49-F238E27FC236}">
                  <a16:creationId xmlns:a16="http://schemas.microsoft.com/office/drawing/2014/main" id="{002050AB-2DB8-49F5-B927-795A81BB8377}"/>
                </a:ext>
              </a:extLst>
            </p:cNvPr>
            <p:cNvSpPr/>
            <p:nvPr/>
          </p:nvSpPr>
          <p:spPr>
            <a:xfrm>
              <a:off x="9848468" y="1662861"/>
              <a:ext cx="1699912" cy="1489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人が利用するもの</a:t>
              </a:r>
            </a:p>
          </p:txBody>
        </p:sp>
        <p:cxnSp>
          <p:nvCxnSpPr>
            <p:cNvPr id="248" name="直線矢印コネクタ 247">
              <a:extLst>
                <a:ext uri="{FF2B5EF4-FFF2-40B4-BE49-F238E27FC236}">
                  <a16:creationId xmlns:a16="http://schemas.microsoft.com/office/drawing/2014/main" id="{565C43B5-E983-4E1B-8BE0-E96035146F22}"/>
                </a:ext>
              </a:extLst>
            </p:cNvPr>
            <p:cNvCxnSpPr>
              <a:cxnSpLocks/>
            </p:cNvCxnSpPr>
            <p:nvPr/>
          </p:nvCxnSpPr>
          <p:spPr>
            <a:xfrm flipH="1">
              <a:off x="9482139" y="1988753"/>
              <a:ext cx="387624" cy="0"/>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9" name="四角形: 角を丸くする 248">
              <a:extLst>
                <a:ext uri="{FF2B5EF4-FFF2-40B4-BE49-F238E27FC236}">
                  <a16:creationId xmlns:a16="http://schemas.microsoft.com/office/drawing/2014/main" id="{6049C7EC-7CE5-4D10-9BE4-40E28488114C}"/>
                </a:ext>
              </a:extLst>
            </p:cNvPr>
            <p:cNvSpPr/>
            <p:nvPr/>
          </p:nvSpPr>
          <p:spPr>
            <a:xfrm>
              <a:off x="9848468" y="1914750"/>
              <a:ext cx="1776366" cy="1530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成果物、イベント、データの流れ</a:t>
              </a:r>
            </a:p>
          </p:txBody>
        </p:sp>
      </p:grpSp>
      <p:sp>
        <p:nvSpPr>
          <p:cNvPr id="255" name="四角形: 角を丸くする 254">
            <a:extLst>
              <a:ext uri="{FF2B5EF4-FFF2-40B4-BE49-F238E27FC236}">
                <a16:creationId xmlns:a16="http://schemas.microsoft.com/office/drawing/2014/main" id="{530DE188-951D-4472-B0FC-FE2360DA89AF}"/>
              </a:ext>
            </a:extLst>
          </p:cNvPr>
          <p:cNvSpPr/>
          <p:nvPr/>
        </p:nvSpPr>
        <p:spPr>
          <a:xfrm>
            <a:off x="5589948" y="2883069"/>
            <a:ext cx="2599895" cy="1398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チャットへの通知は図が煩雑になるため省略</a:t>
            </a:r>
          </a:p>
        </p:txBody>
      </p:sp>
      <p:sp>
        <p:nvSpPr>
          <p:cNvPr id="66" name="四角形: 角を丸くする 65">
            <a:extLst>
              <a:ext uri="{FF2B5EF4-FFF2-40B4-BE49-F238E27FC236}">
                <a16:creationId xmlns:a16="http://schemas.microsoft.com/office/drawing/2014/main" id="{F96899F0-0239-4669-A406-B7F2A7459969}"/>
              </a:ext>
            </a:extLst>
          </p:cNvPr>
          <p:cNvSpPr/>
          <p:nvPr/>
        </p:nvSpPr>
        <p:spPr>
          <a:xfrm>
            <a:off x="3711311" y="1190289"/>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チーム開発</a:t>
            </a:r>
          </a:p>
        </p:txBody>
      </p:sp>
      <p:sp>
        <p:nvSpPr>
          <p:cNvPr id="71" name="四角形: 角を丸くする 70">
            <a:extLst>
              <a:ext uri="{FF2B5EF4-FFF2-40B4-BE49-F238E27FC236}">
                <a16:creationId xmlns:a16="http://schemas.microsoft.com/office/drawing/2014/main" id="{2BA91D8B-5033-4C1D-834C-B63323BA330F}"/>
              </a:ext>
            </a:extLst>
          </p:cNvPr>
          <p:cNvSpPr/>
          <p:nvPr/>
        </p:nvSpPr>
        <p:spPr>
          <a:xfrm>
            <a:off x="3969965" y="3328503"/>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CI</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2" name="四角形: 角を丸くする 71">
            <a:extLst>
              <a:ext uri="{FF2B5EF4-FFF2-40B4-BE49-F238E27FC236}">
                <a16:creationId xmlns:a16="http://schemas.microsoft.com/office/drawing/2014/main" id="{64E92405-02A2-4FB9-93F0-86C7D316C962}"/>
              </a:ext>
            </a:extLst>
          </p:cNvPr>
          <p:cNvSpPr/>
          <p:nvPr/>
        </p:nvSpPr>
        <p:spPr>
          <a:xfrm>
            <a:off x="9847795" y="3316632"/>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CD</a:t>
            </a:r>
            <a:endParaRPr kumimoji="1" lang="ja-JP" altLang="en-US" sz="1000">
              <a:solidFill>
                <a:schemeClr val="bg1"/>
              </a:solidFill>
              <a:latin typeface="Meiryo UI" panose="020B0604030504040204" pitchFamily="50" charset="-128"/>
              <a:ea typeface="Meiryo UI" panose="020B0604030504040204" pitchFamily="50" charset="-128"/>
            </a:endParaRPr>
          </a:p>
        </p:txBody>
      </p:sp>
      <p:sp>
        <p:nvSpPr>
          <p:cNvPr id="73" name="四角形: 角を丸くする 72">
            <a:extLst>
              <a:ext uri="{FF2B5EF4-FFF2-40B4-BE49-F238E27FC236}">
                <a16:creationId xmlns:a16="http://schemas.microsoft.com/office/drawing/2014/main" id="{B73FA29A-1028-457A-BE30-D3897E5845FB}"/>
              </a:ext>
            </a:extLst>
          </p:cNvPr>
          <p:cNvSpPr/>
          <p:nvPr/>
        </p:nvSpPr>
        <p:spPr>
          <a:xfrm>
            <a:off x="3173297" y="6471652"/>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インシデント管理</a:t>
            </a:r>
          </a:p>
        </p:txBody>
      </p:sp>
      <p:sp>
        <p:nvSpPr>
          <p:cNvPr id="74" name="四角形: 角を丸くする 73">
            <a:extLst>
              <a:ext uri="{FF2B5EF4-FFF2-40B4-BE49-F238E27FC236}">
                <a16:creationId xmlns:a16="http://schemas.microsoft.com/office/drawing/2014/main" id="{F724A003-3911-4FD2-A0DC-5534E396C317}"/>
              </a:ext>
            </a:extLst>
          </p:cNvPr>
          <p:cNvSpPr/>
          <p:nvPr/>
        </p:nvSpPr>
        <p:spPr>
          <a:xfrm>
            <a:off x="7123423" y="6473829"/>
            <a:ext cx="1071211"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モニタリング</a:t>
            </a:r>
          </a:p>
        </p:txBody>
      </p:sp>
      <p:sp>
        <p:nvSpPr>
          <p:cNvPr id="75" name="四角形: 角を丸くする 74">
            <a:extLst>
              <a:ext uri="{FF2B5EF4-FFF2-40B4-BE49-F238E27FC236}">
                <a16:creationId xmlns:a16="http://schemas.microsoft.com/office/drawing/2014/main" id="{3ABF0134-6C61-4055-801F-76FBDB5195A9}"/>
              </a:ext>
            </a:extLst>
          </p:cNvPr>
          <p:cNvSpPr/>
          <p:nvPr/>
        </p:nvSpPr>
        <p:spPr>
          <a:xfrm>
            <a:off x="3260511" y="1711659"/>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9700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チーム開発</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spTree>
    <p:extLst>
      <p:ext uri="{BB962C8B-B14F-4D97-AF65-F5344CB8AC3E}">
        <p14:creationId xmlns:p14="http://schemas.microsoft.com/office/powerpoint/2010/main" val="4151671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チーム開発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開発を加速するためには</a:t>
            </a:r>
            <a:r>
              <a:rPr kumimoji="1" lang="ja-JP" altLang="en-US" sz="2000">
                <a:highlight>
                  <a:srgbClr val="FFFF00"/>
                </a:highlight>
                <a:latin typeface="Meiryo UI" panose="020B0604030504040204" pitchFamily="50" charset="-128"/>
                <a:ea typeface="Meiryo UI" panose="020B0604030504040204" pitchFamily="50" charset="-128"/>
              </a:rPr>
              <a:t>作業の可視化</a:t>
            </a:r>
            <a:r>
              <a:rPr kumimoji="1" lang="ja-JP" altLang="en-US" sz="2000">
                <a:latin typeface="Meiryo UI" panose="020B0604030504040204" pitchFamily="50" charset="-128"/>
                <a:ea typeface="Meiryo UI" panose="020B0604030504040204" pitchFamily="50" charset="-128"/>
              </a:rPr>
              <a:t>が大切です。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作業の可視化によく使われるのが作業を</a:t>
            </a:r>
            <a:r>
              <a:rPr kumimoji="1" lang="ja-JP" altLang="en-US" sz="2000">
                <a:highlight>
                  <a:srgbClr val="FFFF00"/>
                </a:highlight>
                <a:latin typeface="Meiryo UI" panose="020B0604030504040204" pitchFamily="50" charset="-128"/>
                <a:ea typeface="Meiryo UI" panose="020B0604030504040204" pitchFamily="50" charset="-128"/>
              </a:rPr>
              <a:t>チケット</a:t>
            </a:r>
            <a:r>
              <a:rPr kumimoji="1" lang="ja-JP" altLang="en-US" sz="2000">
                <a:latin typeface="Meiryo UI" panose="020B0604030504040204" pitchFamily="50" charset="-128"/>
                <a:ea typeface="Meiryo UI" panose="020B0604030504040204" pitchFamily="50" charset="-128"/>
              </a:rPr>
              <a:t>として管理する方法です。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日々の作業をチーム全体で可視化し共有する方法として、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アジャイル開発では</a:t>
            </a:r>
            <a:r>
              <a:rPr kumimoji="1" lang="ja-JP" altLang="en-US" sz="2000">
                <a:highlight>
                  <a:srgbClr val="FFFF00"/>
                </a:highlight>
                <a:latin typeface="Meiryo UI" panose="020B0604030504040204" pitchFamily="50" charset="-128"/>
                <a:ea typeface="Meiryo UI" panose="020B0604030504040204" pitchFamily="50" charset="-128"/>
              </a:rPr>
              <a:t>「かんばん」</a:t>
            </a:r>
            <a:r>
              <a:rPr kumimoji="1" lang="ja-JP" altLang="en-US" sz="2000">
                <a:latin typeface="Meiryo UI" panose="020B0604030504040204" pitchFamily="50" charset="-128"/>
                <a:ea typeface="Meiryo UI" panose="020B0604030504040204" pitchFamily="50" charset="-128"/>
              </a:rPr>
              <a:t>を用いることが多いです。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またアジャイルなプロジェクト運営の方法として</a:t>
            </a:r>
            <a:r>
              <a:rPr kumimoji="1" lang="ja-JP" altLang="en-US" sz="2000">
                <a:highlight>
                  <a:srgbClr val="FFFF00"/>
                </a:highlight>
                <a:latin typeface="Meiryo UI" panose="020B0604030504040204" pitchFamily="50" charset="-128"/>
                <a:ea typeface="Meiryo UI" panose="020B0604030504040204" pitchFamily="50" charset="-128"/>
              </a:rPr>
              <a:t>「スクラム」</a:t>
            </a:r>
            <a:r>
              <a:rPr kumimoji="1" lang="ja-JP" altLang="en-US" sz="2000">
                <a:latin typeface="Meiryo UI" panose="020B0604030504040204" pitchFamily="50" charset="-128"/>
                <a:ea typeface="Meiryo UI" panose="020B0604030504040204" pitchFamily="50" charset="-128"/>
              </a:rPr>
              <a:t>が有名です。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チーム開発には</a:t>
            </a:r>
            <a:r>
              <a:rPr kumimoji="1" lang="en-US" altLang="ja-JP" sz="2000">
                <a:latin typeface="Meiryo UI" panose="020B0604030504040204" pitchFamily="50" charset="-128"/>
                <a:ea typeface="Meiryo UI" panose="020B0604030504040204" pitchFamily="50" charset="-128"/>
                <a:hlinkClick r:id="rId3"/>
              </a:rPr>
              <a:t>GitLab</a:t>
            </a:r>
            <a:r>
              <a:rPr kumimoji="1" lang="ja-JP" altLang="en-US" sz="2000">
                <a:latin typeface="Meiryo UI" panose="020B0604030504040204" pitchFamily="50" charset="-128"/>
                <a:ea typeface="Meiryo UI" panose="020B0604030504040204" pitchFamily="50" charset="-128"/>
              </a:rPr>
              <a:t>を使用します。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「スクラム」を実践する方法を見ていきます。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9" name="図 8">
            <a:extLst>
              <a:ext uri="{FF2B5EF4-FFF2-40B4-BE49-F238E27FC236}">
                <a16:creationId xmlns:a16="http://schemas.microsoft.com/office/drawing/2014/main" id="{9C35B4D5-AD0D-4624-BA37-79974D2CA9D1}"/>
              </a:ext>
            </a:extLst>
          </p:cNvPr>
          <p:cNvPicPr>
            <a:picLocks noChangeAspect="1"/>
          </p:cNvPicPr>
          <p:nvPr/>
        </p:nvPicPr>
        <p:blipFill>
          <a:blip r:embed="rId4"/>
          <a:stretch>
            <a:fillRect/>
          </a:stretch>
        </p:blipFill>
        <p:spPr>
          <a:xfrm>
            <a:off x="7220807" y="3852031"/>
            <a:ext cx="4255377" cy="1816765"/>
          </a:xfrm>
          <a:prstGeom prst="rect">
            <a:avLst/>
          </a:prstGeom>
        </p:spPr>
      </p:pic>
    </p:spTree>
    <p:extLst>
      <p:ext uri="{BB962C8B-B14F-4D97-AF65-F5344CB8AC3E}">
        <p14:creationId xmlns:p14="http://schemas.microsoft.com/office/powerpoint/2010/main" val="345446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「複雑で変化の激しい問題に対応するための</a:t>
            </a:r>
            <a:r>
              <a:rPr kumimoji="1" lang="ja-JP" altLang="en-US" sz="2000">
                <a:highlight>
                  <a:srgbClr val="FFFF00"/>
                </a:highlight>
                <a:latin typeface="Meiryo UI" panose="020B0604030504040204" pitchFamily="50" charset="-128"/>
                <a:ea typeface="Meiryo UI" panose="020B0604030504040204" pitchFamily="50" charset="-128"/>
              </a:rPr>
              <a:t>フレームワーク</a:t>
            </a:r>
            <a:r>
              <a:rPr kumimoji="1" lang="ja-JP" altLang="en-US" sz="2000">
                <a:latin typeface="Meiryo UI" panose="020B0604030504040204" pitchFamily="50" charset="-128"/>
                <a:ea typeface="Meiryo UI" panose="020B0604030504040204" pitchFamily="50" charset="-128"/>
              </a:rPr>
              <a:t>であり、</a:t>
            </a:r>
          </a:p>
          <a:p>
            <a:pPr>
              <a:lnSpc>
                <a:spcPts val="3200"/>
              </a:lnSpc>
            </a:pPr>
            <a:r>
              <a:rPr kumimoji="1" lang="ja-JP" altLang="en-US" sz="2000">
                <a:latin typeface="Meiryo UI" panose="020B0604030504040204" pitchFamily="50" charset="-128"/>
                <a:ea typeface="Meiryo UI" panose="020B0604030504040204" pitchFamily="50" charset="-128"/>
              </a:rPr>
              <a:t> 可能な限り</a:t>
            </a:r>
            <a:r>
              <a:rPr kumimoji="1" lang="ja-JP" altLang="en-US" sz="2000">
                <a:highlight>
                  <a:srgbClr val="FFFF00"/>
                </a:highlight>
                <a:latin typeface="Meiryo UI" panose="020B0604030504040204" pitchFamily="50" charset="-128"/>
                <a:ea typeface="Meiryo UI" panose="020B0604030504040204" pitchFamily="50" charset="-128"/>
              </a:rPr>
              <a:t>価値の高いプロダクト</a:t>
            </a:r>
            <a:r>
              <a:rPr kumimoji="1" lang="ja-JP" altLang="en-US" sz="2000">
                <a:latin typeface="Meiryo UI" panose="020B0604030504040204" pitchFamily="50" charset="-128"/>
                <a:ea typeface="Meiryo UI" panose="020B0604030504040204" pitchFamily="50" charset="-128"/>
              </a:rPr>
              <a:t>を生産的かつ創造的に届けるためのものである。」</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4" name="図 3">
            <a:extLst>
              <a:ext uri="{FF2B5EF4-FFF2-40B4-BE49-F238E27FC236}">
                <a16:creationId xmlns:a16="http://schemas.microsoft.com/office/drawing/2014/main" id="{D05360DC-AFE0-4CC2-9B6F-F15F08E44812}"/>
              </a:ext>
            </a:extLst>
          </p:cNvPr>
          <p:cNvPicPr>
            <a:picLocks noChangeAspect="1"/>
          </p:cNvPicPr>
          <p:nvPr/>
        </p:nvPicPr>
        <p:blipFill>
          <a:blip r:embed="rId3"/>
          <a:stretch>
            <a:fillRect/>
          </a:stretch>
        </p:blipFill>
        <p:spPr>
          <a:xfrm>
            <a:off x="6367692" y="2700390"/>
            <a:ext cx="4566340" cy="3009383"/>
          </a:xfrm>
          <a:prstGeom prst="rect">
            <a:avLst/>
          </a:prstGeom>
        </p:spPr>
      </p:pic>
      <p:pic>
        <p:nvPicPr>
          <p:cNvPr id="8" name="図 7">
            <a:extLst>
              <a:ext uri="{FF2B5EF4-FFF2-40B4-BE49-F238E27FC236}">
                <a16:creationId xmlns:a16="http://schemas.microsoft.com/office/drawing/2014/main" id="{CB0696E6-3F3D-4FCB-9433-69362907672B}"/>
              </a:ext>
            </a:extLst>
          </p:cNvPr>
          <p:cNvPicPr>
            <a:picLocks noChangeAspect="1"/>
          </p:cNvPicPr>
          <p:nvPr/>
        </p:nvPicPr>
        <p:blipFill>
          <a:blip r:embed="rId4"/>
          <a:stretch>
            <a:fillRect/>
          </a:stretch>
        </p:blipFill>
        <p:spPr>
          <a:xfrm>
            <a:off x="715815" y="2856101"/>
            <a:ext cx="5108495" cy="2693355"/>
          </a:xfrm>
          <a:prstGeom prst="rect">
            <a:avLst/>
          </a:prstGeom>
        </p:spPr>
      </p:pic>
    </p:spTree>
    <p:extLst>
      <p:ext uri="{BB962C8B-B14F-4D97-AF65-F5344CB8AC3E}">
        <p14:creationId xmlns:p14="http://schemas.microsoft.com/office/powerpoint/2010/main" val="1127106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3323602"/>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株式会社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テクノロジー＆エンジニアセンター</a:t>
            </a:r>
            <a:r>
              <a:rPr kumimoji="1" lang="en-US" altLang="ja-JP" sz="2000">
                <a:latin typeface="Meiryo UI" panose="020B0604030504040204" pitchFamily="50" charset="-128"/>
                <a:ea typeface="Meiryo UI" panose="020B0604030504040204" pitchFamily="50" charset="-128"/>
              </a:rPr>
              <a:t>	</a:t>
            </a:r>
          </a:p>
          <a:p>
            <a:pPr>
              <a:lnSpc>
                <a:spcPts val="3200"/>
              </a:lnSpc>
            </a:pPr>
            <a:r>
              <a:rPr kumimoji="1" lang="ja-JP" altLang="en-US" sz="2000">
                <a:latin typeface="Meiryo UI" panose="020B0604030504040204" pitchFamily="50" charset="-128"/>
                <a:ea typeface="Meiryo UI" panose="020B0604030504040204" pitchFamily="50" charset="-128"/>
              </a:rPr>
              <a:t>　伊藤 清人＠会津若松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世古 雅也＠会津若松</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藤田 佳樹＠東京</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solidFill>
                <a:srgbClr val="FF0000"/>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pic>
        <p:nvPicPr>
          <p:cNvPr id="4" name="Picture 8">
            <a:extLst>
              <a:ext uri="{FF2B5EF4-FFF2-40B4-BE49-F238E27FC236}">
                <a16:creationId xmlns:a16="http://schemas.microsoft.com/office/drawing/2014/main" id="{7DA26A38-C937-4601-B540-BA25FEDF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70717">
            <a:off x="4763381" y="504832"/>
            <a:ext cx="3079070" cy="2310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4C618-52D9-404C-AE1E-899554FC7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43389">
            <a:off x="6974373" y="1586486"/>
            <a:ext cx="1031102" cy="1374803"/>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91516E06-0D01-467D-B34F-5A29B6262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31353">
            <a:off x="4519274" y="3695630"/>
            <a:ext cx="3379638" cy="2251993"/>
          </a:xfrm>
          <a:prstGeom prst="rect">
            <a:avLst/>
          </a:prstGeom>
        </p:spPr>
      </p:pic>
      <p:pic>
        <p:nvPicPr>
          <p:cNvPr id="9" name="図 8">
            <a:extLst>
              <a:ext uri="{FF2B5EF4-FFF2-40B4-BE49-F238E27FC236}">
                <a16:creationId xmlns:a16="http://schemas.microsoft.com/office/drawing/2014/main" id="{326159F4-2A40-4AE4-BF8A-00C3C6EFD5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21878">
            <a:off x="8610600" y="1168060"/>
            <a:ext cx="2871429" cy="4521879"/>
          </a:xfrm>
          <a:prstGeom prst="rect">
            <a:avLst/>
          </a:prstGeom>
        </p:spPr>
      </p:pic>
    </p:spTree>
    <p:extLst>
      <p:ext uri="{BB962C8B-B14F-4D97-AF65-F5344CB8AC3E}">
        <p14:creationId xmlns:p14="http://schemas.microsoft.com/office/powerpoint/2010/main" val="192572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スプリント全体計画</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ストーリを洗い出し、プロダクトバックログを作ります。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マイルストーン</a:t>
            </a:r>
            <a:r>
              <a:rPr kumimoji="1" lang="ja-JP" altLang="en-US" sz="2000">
                <a:latin typeface="Meiryo UI" panose="020B0604030504040204" pitchFamily="50" charset="-128"/>
                <a:ea typeface="Meiryo UI" panose="020B0604030504040204" pitchFamily="50" charset="-128"/>
              </a:rPr>
              <a:t>を決めてスプリントにストーリーを割り当て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おおよその全体計画を立てます。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5" name="図 4">
            <a:extLst>
              <a:ext uri="{FF2B5EF4-FFF2-40B4-BE49-F238E27FC236}">
                <a16:creationId xmlns:a16="http://schemas.microsoft.com/office/drawing/2014/main" id="{0C063E3E-6FCC-473B-9382-35C70E4F5B53}"/>
              </a:ext>
            </a:extLst>
          </p:cNvPr>
          <p:cNvPicPr>
            <a:picLocks noChangeAspect="1"/>
          </p:cNvPicPr>
          <p:nvPr/>
        </p:nvPicPr>
        <p:blipFill>
          <a:blip r:embed="rId3"/>
          <a:stretch>
            <a:fillRect/>
          </a:stretch>
        </p:blipFill>
        <p:spPr>
          <a:xfrm>
            <a:off x="9264674" y="334107"/>
            <a:ext cx="2624416" cy="1729585"/>
          </a:xfrm>
          <a:prstGeom prst="rect">
            <a:avLst/>
          </a:prstGeom>
        </p:spPr>
      </p:pic>
      <p:pic>
        <p:nvPicPr>
          <p:cNvPr id="4" name="図 3">
            <a:extLst>
              <a:ext uri="{FF2B5EF4-FFF2-40B4-BE49-F238E27FC236}">
                <a16:creationId xmlns:a16="http://schemas.microsoft.com/office/drawing/2014/main" id="{6399F102-63CA-435B-9A2C-5FA2549D3FC7}"/>
              </a:ext>
            </a:extLst>
          </p:cNvPr>
          <p:cNvPicPr>
            <a:picLocks noChangeAspect="1"/>
          </p:cNvPicPr>
          <p:nvPr/>
        </p:nvPicPr>
        <p:blipFill>
          <a:blip r:embed="rId4"/>
          <a:stretch>
            <a:fillRect/>
          </a:stretch>
        </p:blipFill>
        <p:spPr>
          <a:xfrm>
            <a:off x="966231" y="3314129"/>
            <a:ext cx="7973538" cy="2476846"/>
          </a:xfrm>
          <a:prstGeom prst="rect">
            <a:avLst/>
          </a:prstGeom>
        </p:spPr>
      </p:pic>
    </p:spTree>
    <p:extLst>
      <p:ext uri="{BB962C8B-B14F-4D97-AF65-F5344CB8AC3E}">
        <p14:creationId xmlns:p14="http://schemas.microsoft.com/office/powerpoint/2010/main" val="202571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スプリントプランニング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プロダクトバックログから</a:t>
            </a:r>
            <a:r>
              <a:rPr kumimoji="1" lang="ja-JP" altLang="en-US" sz="2000">
                <a:highlight>
                  <a:srgbClr val="FFFF00"/>
                </a:highlight>
                <a:latin typeface="Meiryo UI" panose="020B0604030504040204" pitchFamily="50" charset="-128"/>
                <a:ea typeface="Meiryo UI" panose="020B0604030504040204" pitchFamily="50" charset="-128"/>
              </a:rPr>
              <a:t>スプリントで実施するストーリー</a:t>
            </a:r>
            <a:r>
              <a:rPr kumimoji="1" lang="ja-JP" altLang="en-US" sz="2000">
                <a:latin typeface="Meiryo UI" panose="020B0604030504040204" pitchFamily="50" charset="-128"/>
                <a:ea typeface="Meiryo UI" panose="020B0604030504040204" pitchFamily="50" charset="-128"/>
              </a:rPr>
              <a:t>を決定します。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各ストーリーのタスクばらしを行い、</a:t>
            </a:r>
            <a:r>
              <a:rPr kumimoji="1" lang="ja-JP" altLang="en-US" sz="2000">
                <a:highlight>
                  <a:srgbClr val="FFFF00"/>
                </a:highlight>
                <a:latin typeface="Meiryo UI" panose="020B0604030504040204" pitchFamily="50" charset="-128"/>
                <a:ea typeface="Meiryo UI" panose="020B0604030504040204" pitchFamily="50" charset="-128"/>
              </a:rPr>
              <a:t>タスク</a:t>
            </a:r>
            <a:r>
              <a:rPr kumimoji="1" lang="ja-JP" altLang="en-US" sz="2000">
                <a:latin typeface="Meiryo UI" panose="020B0604030504040204" pitchFamily="50" charset="-128"/>
                <a:ea typeface="Meiryo UI" panose="020B0604030504040204" pitchFamily="50" charset="-128"/>
              </a:rPr>
              <a:t>を決定します。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pic>
        <p:nvPicPr>
          <p:cNvPr id="4" name="図 3">
            <a:extLst>
              <a:ext uri="{FF2B5EF4-FFF2-40B4-BE49-F238E27FC236}">
                <a16:creationId xmlns:a16="http://schemas.microsoft.com/office/drawing/2014/main" id="{212668C9-D3DF-4250-8DA3-52B61E404695}"/>
              </a:ext>
            </a:extLst>
          </p:cNvPr>
          <p:cNvPicPr>
            <a:picLocks noChangeAspect="1"/>
          </p:cNvPicPr>
          <p:nvPr/>
        </p:nvPicPr>
        <p:blipFill>
          <a:blip r:embed="rId3"/>
          <a:stretch>
            <a:fillRect/>
          </a:stretch>
        </p:blipFill>
        <p:spPr>
          <a:xfrm>
            <a:off x="1759425" y="2352298"/>
            <a:ext cx="5954895" cy="1864319"/>
          </a:xfrm>
          <a:prstGeom prst="rect">
            <a:avLst/>
          </a:prstGeom>
        </p:spPr>
      </p:pic>
      <p:pic>
        <p:nvPicPr>
          <p:cNvPr id="9" name="図 8">
            <a:extLst>
              <a:ext uri="{FF2B5EF4-FFF2-40B4-BE49-F238E27FC236}">
                <a16:creationId xmlns:a16="http://schemas.microsoft.com/office/drawing/2014/main" id="{FE2A5421-8500-400A-8848-5A7A94390C8F}"/>
              </a:ext>
            </a:extLst>
          </p:cNvPr>
          <p:cNvPicPr>
            <a:picLocks noChangeAspect="1"/>
          </p:cNvPicPr>
          <p:nvPr/>
        </p:nvPicPr>
        <p:blipFill>
          <a:blip r:embed="rId4"/>
          <a:stretch>
            <a:fillRect/>
          </a:stretch>
        </p:blipFill>
        <p:spPr>
          <a:xfrm>
            <a:off x="1759425" y="4398982"/>
            <a:ext cx="6139323" cy="1850877"/>
          </a:xfrm>
          <a:prstGeom prst="rect">
            <a:avLst/>
          </a:prstGeom>
        </p:spPr>
      </p:pic>
      <p:pic>
        <p:nvPicPr>
          <p:cNvPr id="10" name="図 9">
            <a:extLst>
              <a:ext uri="{FF2B5EF4-FFF2-40B4-BE49-F238E27FC236}">
                <a16:creationId xmlns:a16="http://schemas.microsoft.com/office/drawing/2014/main" id="{701E702F-1284-4C0B-84C5-F2654A7B6822}"/>
              </a:ext>
            </a:extLst>
          </p:cNvPr>
          <p:cNvPicPr>
            <a:picLocks noChangeAspect="1"/>
          </p:cNvPicPr>
          <p:nvPr/>
        </p:nvPicPr>
        <p:blipFill>
          <a:blip r:embed="rId5"/>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4111689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日々の作業</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デイリースクラムを開催し、スプリントのゴールを達成するために</a:t>
            </a:r>
            <a:r>
              <a:rPr kumimoji="1" lang="ja-JP" altLang="en-US" sz="2000">
                <a:highlight>
                  <a:srgbClr val="FFFF00"/>
                </a:highlight>
                <a:latin typeface="Meiryo UI" panose="020B0604030504040204" pitchFamily="50" charset="-128"/>
                <a:ea typeface="Meiryo UI" panose="020B0604030504040204" pitchFamily="50" charset="-128"/>
              </a:rPr>
              <a:t>再計画</a:t>
            </a:r>
            <a:r>
              <a:rPr kumimoji="1" lang="ja-JP" altLang="en-US" sz="2000">
                <a:latin typeface="Meiryo UI" panose="020B0604030504040204" pitchFamily="50" charset="-128"/>
                <a:ea typeface="Meiryo UI" panose="020B0604030504040204" pitchFamily="50" charset="-128"/>
              </a:rPr>
              <a:t>します。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pic>
        <p:nvPicPr>
          <p:cNvPr id="4" name="図 3">
            <a:extLst>
              <a:ext uri="{FF2B5EF4-FFF2-40B4-BE49-F238E27FC236}">
                <a16:creationId xmlns:a16="http://schemas.microsoft.com/office/drawing/2014/main" id="{10F52DEC-8CBE-43E0-A06F-DB7F62C6C4F5}"/>
              </a:ext>
            </a:extLst>
          </p:cNvPr>
          <p:cNvPicPr>
            <a:picLocks noChangeAspect="1"/>
          </p:cNvPicPr>
          <p:nvPr/>
        </p:nvPicPr>
        <p:blipFill>
          <a:blip r:embed="rId3"/>
          <a:stretch>
            <a:fillRect/>
          </a:stretch>
        </p:blipFill>
        <p:spPr>
          <a:xfrm>
            <a:off x="3173698" y="2224355"/>
            <a:ext cx="5108911" cy="3667203"/>
          </a:xfrm>
          <a:prstGeom prst="rect">
            <a:avLst/>
          </a:prstGeom>
        </p:spPr>
      </p:pic>
      <p:pic>
        <p:nvPicPr>
          <p:cNvPr id="12" name="図 11">
            <a:extLst>
              <a:ext uri="{FF2B5EF4-FFF2-40B4-BE49-F238E27FC236}">
                <a16:creationId xmlns:a16="http://schemas.microsoft.com/office/drawing/2014/main" id="{419AA86A-052C-4CAD-9F24-6B4958D117AD}"/>
              </a:ext>
            </a:extLst>
          </p:cNvPr>
          <p:cNvPicPr>
            <a:picLocks noChangeAspect="1"/>
          </p:cNvPicPr>
          <p:nvPr/>
        </p:nvPicPr>
        <p:blipFill>
          <a:blip r:embed="rId4"/>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969983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ITS/BTS</a:t>
            </a:r>
            <a:r>
              <a:rPr kumimoji="1" lang="ja-JP" altLang="en-US" sz="2800" b="1">
                <a:latin typeface="Meiryo UI" panose="020B0604030504040204" pitchFamily="50" charset="-128"/>
                <a:ea typeface="Meiryo UI" panose="020B0604030504040204" pitchFamily="50" charset="-128"/>
              </a:rPr>
              <a:t>と</a:t>
            </a:r>
            <a:r>
              <a:rPr kumimoji="1" lang="en-US" altLang="ja-JP" sz="2800" b="1">
                <a:latin typeface="Meiryo UI" panose="020B0604030504040204" pitchFamily="50" charset="-128"/>
                <a:ea typeface="Meiryo UI" panose="020B0604030504040204" pitchFamily="50" charset="-128"/>
              </a:rPr>
              <a:t>MR</a:t>
            </a:r>
            <a:r>
              <a:rPr kumimoji="1" lang="ja-JP" altLang="en-US" sz="2800" b="1">
                <a:latin typeface="Meiryo UI" panose="020B0604030504040204" pitchFamily="50" charset="-128"/>
                <a:ea typeface="Meiryo UI" panose="020B0604030504040204" pitchFamily="50" charset="-128"/>
              </a:rPr>
              <a:t>の使い分け</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GitLab</a:t>
            </a:r>
            <a:r>
              <a:rPr kumimoji="1" lang="ja-JP" altLang="en-US" sz="2000">
                <a:latin typeface="Meiryo UI" panose="020B0604030504040204" pitchFamily="50" charset="-128"/>
                <a:ea typeface="Meiryo UI" panose="020B0604030504040204" pitchFamily="50" charset="-128"/>
              </a:rPr>
              <a:t>だとストーリーを</a:t>
            </a:r>
            <a:r>
              <a:rPr kumimoji="1" lang="en-US" altLang="ja-JP" sz="2000">
                <a:highlight>
                  <a:srgbClr val="FFFF00"/>
                </a:highlight>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で表します。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レビューには</a:t>
            </a:r>
            <a:r>
              <a:rPr kumimoji="1" lang="en-US" altLang="ja-JP" sz="2000">
                <a:highlight>
                  <a:srgbClr val="FFFF00"/>
                </a:highlight>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を使います。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ストーリー（</a:t>
            </a: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）には仕様や課題、不具合事象について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なぜ？何を？</a:t>
            </a:r>
            <a:r>
              <a:rPr kumimoji="1" lang="ja-JP" altLang="en-US" sz="2000">
                <a:latin typeface="Meiryo UI" panose="020B0604030504040204" pitchFamily="50" charset="-128"/>
                <a:ea typeface="Meiryo UI" panose="020B0604030504040204" pitchFamily="50" charset="-128"/>
              </a:rPr>
              <a:t>を記録します。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レビュー（</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）には実現方法やテスト方法について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どのように作られたのか？対応したのか？</a:t>
            </a:r>
            <a:r>
              <a:rPr kumimoji="1" lang="ja-JP" altLang="en-US" sz="2000">
                <a:latin typeface="Meiryo UI" panose="020B0604030504040204" pitchFamily="50" charset="-128"/>
                <a:ea typeface="Meiryo UI" panose="020B0604030504040204" pitchFamily="50" charset="-128"/>
              </a:rPr>
              <a:t>を記録します。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Issue</a:t>
            </a:r>
            <a:r>
              <a:rPr kumimoji="1" lang="ja-JP" altLang="en-US" sz="2000">
                <a:latin typeface="Meiryo UI" panose="020B0604030504040204" pitchFamily="50" charset="-128"/>
                <a:ea typeface="Meiryo UI" panose="020B0604030504040204" pitchFamily="50" charset="-128"/>
              </a:rPr>
              <a:t>と</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をリンクできるので、どちらからでも後から経緯を確認できます。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
        <p:nvSpPr>
          <p:cNvPr id="8" name="四角形: 角を丸くする 7">
            <a:extLst>
              <a:ext uri="{FF2B5EF4-FFF2-40B4-BE49-F238E27FC236}">
                <a16:creationId xmlns:a16="http://schemas.microsoft.com/office/drawing/2014/main" id="{669F3319-22A9-4FA7-9549-717CF45F44C5}"/>
              </a:ext>
            </a:extLst>
          </p:cNvPr>
          <p:cNvSpPr/>
          <p:nvPr/>
        </p:nvSpPr>
        <p:spPr>
          <a:xfrm>
            <a:off x="7966800" y="2920383"/>
            <a:ext cx="2863233" cy="1146661"/>
          </a:xfrm>
          <a:prstGeom prst="roundRect">
            <a:avLst>
              <a:gd name="adj" fmla="val 7623"/>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GitLab</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88A0086C-B86F-4013-AF9C-7F958D44AE74}"/>
              </a:ext>
            </a:extLst>
          </p:cNvPr>
          <p:cNvSpPr/>
          <p:nvPr/>
        </p:nvSpPr>
        <p:spPr>
          <a:xfrm>
            <a:off x="8299213" y="3331365"/>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Issue</a:t>
            </a:r>
            <a:endParaRPr kumimoji="1" lang="ja-JP" altLang="en-US" sz="1000">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F1506B27-0F77-4879-BD34-DD5EE483912E}"/>
              </a:ext>
            </a:extLst>
          </p:cNvPr>
          <p:cNvSpPr/>
          <p:nvPr/>
        </p:nvSpPr>
        <p:spPr>
          <a:xfrm>
            <a:off x="9640358" y="3328616"/>
            <a:ext cx="907090" cy="39883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MR</a:t>
            </a:r>
            <a:endParaRPr kumimoji="1" lang="ja-JP" altLang="en-US" sz="1000">
              <a:latin typeface="Meiryo UI" panose="020B0604030504040204" pitchFamily="50" charset="-128"/>
              <a:ea typeface="Meiryo UI" panose="020B0604030504040204" pitchFamily="50" charset="-128"/>
            </a:endParaRPr>
          </a:p>
        </p:txBody>
      </p:sp>
      <p:sp>
        <p:nvSpPr>
          <p:cNvPr id="2" name="吹き出し: 角を丸めた四角形 1">
            <a:extLst>
              <a:ext uri="{FF2B5EF4-FFF2-40B4-BE49-F238E27FC236}">
                <a16:creationId xmlns:a16="http://schemas.microsoft.com/office/drawing/2014/main" id="{E6E448D3-1131-4201-BE94-27571DB11D9D}"/>
              </a:ext>
            </a:extLst>
          </p:cNvPr>
          <p:cNvSpPr/>
          <p:nvPr/>
        </p:nvSpPr>
        <p:spPr>
          <a:xfrm>
            <a:off x="7310806" y="2072632"/>
            <a:ext cx="1779105" cy="573330"/>
          </a:xfrm>
          <a:prstGeom prst="wedgeRoundRectCallout">
            <a:avLst>
              <a:gd name="adj1" fmla="val 29568"/>
              <a:gd name="adj2" fmla="val 156395"/>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Why/What</a:t>
            </a:r>
            <a:endParaRPr kumimoji="1" lang="ja-JP" altLang="en-US">
              <a:latin typeface="Meiryo UI" panose="020B0604030504040204" pitchFamily="50" charset="-128"/>
              <a:ea typeface="Meiryo UI" panose="020B0604030504040204" pitchFamily="50" charset="-128"/>
            </a:endParaRPr>
          </a:p>
        </p:txBody>
      </p:sp>
      <p:sp>
        <p:nvSpPr>
          <p:cNvPr id="11" name="吹き出し: 角を丸めた四角形 10">
            <a:extLst>
              <a:ext uri="{FF2B5EF4-FFF2-40B4-BE49-F238E27FC236}">
                <a16:creationId xmlns:a16="http://schemas.microsoft.com/office/drawing/2014/main" id="{4929ABD0-98C9-4999-B778-4639D48BD783}"/>
              </a:ext>
            </a:extLst>
          </p:cNvPr>
          <p:cNvSpPr/>
          <p:nvPr/>
        </p:nvSpPr>
        <p:spPr>
          <a:xfrm>
            <a:off x="9940480" y="4266236"/>
            <a:ext cx="1779105" cy="573330"/>
          </a:xfrm>
          <a:prstGeom prst="wedgeRoundRectCallout">
            <a:avLst>
              <a:gd name="adj1" fmla="val -40597"/>
              <a:gd name="adj2" fmla="val -137165"/>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Meiryo UI" panose="020B0604030504040204" pitchFamily="50" charset="-128"/>
                <a:ea typeface="Meiryo UI" panose="020B0604030504040204" pitchFamily="50" charset="-128"/>
              </a:rPr>
              <a:t>How</a:t>
            </a:r>
            <a:endParaRPr kumimoji="1" lang="ja-JP" altLang="en-US">
              <a:latin typeface="Meiryo UI" panose="020B0604030504040204" pitchFamily="50" charset="-128"/>
              <a:ea typeface="Meiryo UI" panose="020B0604030504040204" pitchFamily="50" charset="-128"/>
            </a:endParaRPr>
          </a:p>
        </p:txBody>
      </p:sp>
      <p:cxnSp>
        <p:nvCxnSpPr>
          <p:cNvPr id="12" name="直線矢印コネクタ 11">
            <a:extLst>
              <a:ext uri="{FF2B5EF4-FFF2-40B4-BE49-F238E27FC236}">
                <a16:creationId xmlns:a16="http://schemas.microsoft.com/office/drawing/2014/main" id="{33E856A3-B321-4749-B124-72CA6AEE93B3}"/>
              </a:ext>
            </a:extLst>
          </p:cNvPr>
          <p:cNvCxnSpPr>
            <a:cxnSpLocks/>
            <a:stCxn id="10" idx="1"/>
            <a:endCxn id="9" idx="3"/>
          </p:cNvCxnSpPr>
          <p:nvPr/>
        </p:nvCxnSpPr>
        <p:spPr>
          <a:xfrm flipH="1">
            <a:off x="9206303" y="3528034"/>
            <a:ext cx="434055" cy="2749"/>
          </a:xfrm>
          <a:prstGeom prst="straightConnector1">
            <a:avLst/>
          </a:prstGeom>
          <a:ln w="381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599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スプリントレビュー</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スプリントレビューを開催し成果物を確認、</a:t>
            </a:r>
            <a:r>
              <a:rPr kumimoji="1" lang="ja-JP" altLang="en-US" sz="2000">
                <a:highlight>
                  <a:srgbClr val="FFFF00"/>
                </a:highlight>
                <a:latin typeface="Meiryo UI" panose="020B0604030504040204" pitchFamily="50" charset="-128"/>
                <a:ea typeface="Meiryo UI" panose="020B0604030504040204" pitchFamily="50" charset="-128"/>
              </a:rPr>
              <a:t>マイルストーンに向け再計画</a:t>
            </a:r>
            <a:r>
              <a:rPr kumimoji="1" lang="ja-JP" altLang="en-US" sz="2000">
                <a:latin typeface="Meiryo UI" panose="020B0604030504040204" pitchFamily="50" charset="-128"/>
                <a:ea typeface="Meiryo UI" panose="020B0604030504040204" pitchFamily="50" charset="-128"/>
              </a:rPr>
              <a:t>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pic>
        <p:nvPicPr>
          <p:cNvPr id="4" name="図 3">
            <a:extLst>
              <a:ext uri="{FF2B5EF4-FFF2-40B4-BE49-F238E27FC236}">
                <a16:creationId xmlns:a16="http://schemas.microsoft.com/office/drawing/2014/main" id="{37FECC3C-938B-499F-AD14-74D7F984A064}"/>
              </a:ext>
            </a:extLst>
          </p:cNvPr>
          <p:cNvPicPr>
            <a:picLocks noChangeAspect="1"/>
          </p:cNvPicPr>
          <p:nvPr/>
        </p:nvPicPr>
        <p:blipFill>
          <a:blip r:embed="rId3"/>
          <a:stretch>
            <a:fillRect/>
          </a:stretch>
        </p:blipFill>
        <p:spPr>
          <a:xfrm>
            <a:off x="2855973" y="2169933"/>
            <a:ext cx="6607733" cy="4573459"/>
          </a:xfrm>
          <a:prstGeom prst="rect">
            <a:avLst/>
          </a:prstGeom>
        </p:spPr>
      </p:pic>
      <p:pic>
        <p:nvPicPr>
          <p:cNvPr id="8" name="図 7">
            <a:extLst>
              <a:ext uri="{FF2B5EF4-FFF2-40B4-BE49-F238E27FC236}">
                <a16:creationId xmlns:a16="http://schemas.microsoft.com/office/drawing/2014/main" id="{6BAA9255-0037-4F19-9E50-E9B262E3B17B}"/>
              </a:ext>
            </a:extLst>
          </p:cNvPr>
          <p:cNvPicPr>
            <a:picLocks noChangeAspect="1"/>
          </p:cNvPicPr>
          <p:nvPr/>
        </p:nvPicPr>
        <p:blipFill>
          <a:blip r:embed="rId4"/>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3972549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振り返り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に通じる</a:t>
            </a:r>
            <a:r>
              <a:rPr kumimoji="1" lang="ja-JP" altLang="en-US" sz="2000">
                <a:highlight>
                  <a:srgbClr val="FFFF00"/>
                </a:highlight>
                <a:latin typeface="Meiryo UI" panose="020B0604030504040204" pitchFamily="50" charset="-128"/>
                <a:ea typeface="Meiryo UI" panose="020B0604030504040204" pitchFamily="50" charset="-128"/>
              </a:rPr>
              <a:t>改善活動の原動力</a:t>
            </a:r>
            <a:r>
              <a:rPr kumimoji="1" lang="ja-JP" altLang="en-US" sz="2000">
                <a:latin typeface="Meiryo UI" panose="020B0604030504040204" pitchFamily="50" charset="-128"/>
                <a:ea typeface="Meiryo UI" panose="020B0604030504040204" pitchFamily="50" charset="-128"/>
              </a:rPr>
              <a:t>となるイベントです。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何を改善していくかチームで認識合わせを行い、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改善する内容を決めてストーリーとして登録します。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KPT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YWT</a:t>
            </a:r>
            <a:r>
              <a:rPr kumimoji="1" lang="ja-JP" altLang="en-US" sz="2000">
                <a:highlight>
                  <a:srgbClr val="FFFF00"/>
                </a:highlight>
                <a:latin typeface="Meiryo UI" panose="020B0604030504040204" pitchFamily="50" charset="-128"/>
                <a:ea typeface="Meiryo UI" panose="020B0604030504040204" pitchFamily="50" charset="-128"/>
              </a:rPr>
              <a:t>、</a:t>
            </a:r>
            <a:r>
              <a:rPr kumimoji="1" lang="en-US" altLang="ja-JP" sz="2000">
                <a:highlight>
                  <a:srgbClr val="FFFF00"/>
                </a:highlight>
                <a:latin typeface="Meiryo UI" panose="020B0604030504040204" pitchFamily="50" charset="-128"/>
                <a:ea typeface="Meiryo UI" panose="020B0604030504040204" pitchFamily="50" charset="-128"/>
              </a:rPr>
              <a:t>FDL</a:t>
            </a:r>
            <a:r>
              <a:rPr kumimoji="1" lang="ja-JP" altLang="en-US" sz="2000">
                <a:latin typeface="Meiryo UI" panose="020B0604030504040204" pitchFamily="50" charset="-128"/>
                <a:ea typeface="Meiryo UI" panose="020B0604030504040204" pitchFamily="50" charset="-128"/>
              </a:rPr>
              <a:t>など色々なやり方があるのでチームに合うものを探して実践します。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YWT</a:t>
            </a:r>
            <a:r>
              <a:rPr kumimoji="1" lang="ja-JP" altLang="en-US" sz="2000">
                <a:latin typeface="Meiryo UI" panose="020B0604030504040204" pitchFamily="50" charset="-128"/>
                <a:ea typeface="Meiryo UI" panose="020B0604030504040204" pitchFamily="50" charset="-128"/>
              </a:rPr>
              <a:t>という振り返り手法について</a:t>
            </a:r>
            <a:r>
              <a:rPr kumimoji="1" lang="en-US" altLang="ja-JP" sz="2000">
                <a:latin typeface="Meiryo UI" panose="020B0604030504040204" pitchFamily="50" charset="-128"/>
                <a:ea typeface="Meiryo UI" panose="020B0604030504040204" pitchFamily="50" charset="-128"/>
              </a:rPr>
              <a:t>:KPT</a:t>
            </a:r>
            <a:r>
              <a:rPr kumimoji="1" lang="ja-JP" altLang="en-US" sz="2000">
                <a:latin typeface="Meiryo UI" panose="020B0604030504040204" pitchFamily="50" charset="-128"/>
                <a:ea typeface="Meiryo UI" panose="020B0604030504040204" pitchFamily="50" charset="-128"/>
              </a:rPr>
              <a:t>とも比較してみた</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https://hisa-magazine.net/blog/manabutikara/ywt/</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ファン・ダン・ラーン</a:t>
            </a:r>
            <a:r>
              <a:rPr kumimoji="1" lang="en-US" altLang="ja-JP" sz="2000">
                <a:latin typeface="Meiryo UI" panose="020B0604030504040204" pitchFamily="50" charset="-128"/>
                <a:ea typeface="Meiryo UI" panose="020B0604030504040204" pitchFamily="50" charset="-128"/>
              </a:rPr>
              <a:t>(FDL)</a:t>
            </a:r>
            <a:r>
              <a:rPr kumimoji="1" lang="ja-JP" altLang="en-US" sz="2000">
                <a:latin typeface="Meiryo UI" panose="020B0604030504040204" pitchFamily="50" charset="-128"/>
                <a:ea typeface="Meiryo UI" panose="020B0604030504040204" pitchFamily="50" charset="-128"/>
              </a:rPr>
              <a:t>ふりかえりボード</a:t>
            </a:r>
            <a:r>
              <a:rPr kumimoji="1" lang="en-US" altLang="ja-JP" sz="2000">
                <a:latin typeface="Meiryo UI" panose="020B0604030504040204" pitchFamily="50" charset="-128"/>
                <a:ea typeface="Meiryo UI" panose="020B0604030504040204" pitchFamily="50" charset="-128"/>
                <a:hlinkClick r:id="rId4"/>
              </a:rPr>
              <a:t>https://qiita.com/yattom/items/90ac533d993d3a2d2d0f</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pic>
        <p:nvPicPr>
          <p:cNvPr id="5" name="図 4">
            <a:extLst>
              <a:ext uri="{FF2B5EF4-FFF2-40B4-BE49-F238E27FC236}">
                <a16:creationId xmlns:a16="http://schemas.microsoft.com/office/drawing/2014/main" id="{6C330C41-3137-4279-8415-BBAC2077B571}"/>
              </a:ext>
            </a:extLst>
          </p:cNvPr>
          <p:cNvPicPr>
            <a:picLocks noChangeAspect="1"/>
          </p:cNvPicPr>
          <p:nvPr/>
        </p:nvPicPr>
        <p:blipFill>
          <a:blip r:embed="rId5"/>
          <a:stretch>
            <a:fillRect/>
          </a:stretch>
        </p:blipFill>
        <p:spPr>
          <a:xfrm>
            <a:off x="9264674" y="334107"/>
            <a:ext cx="2624416" cy="1729585"/>
          </a:xfrm>
          <a:prstGeom prst="rect">
            <a:avLst/>
          </a:prstGeom>
        </p:spPr>
      </p:pic>
    </p:spTree>
    <p:extLst>
      <p:ext uri="{BB962C8B-B14F-4D97-AF65-F5344CB8AC3E}">
        <p14:creationId xmlns:p14="http://schemas.microsoft.com/office/powerpoint/2010/main" val="1297225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pic>
        <p:nvPicPr>
          <p:cNvPr id="5" name="図 4">
            <a:extLst>
              <a:ext uri="{FF2B5EF4-FFF2-40B4-BE49-F238E27FC236}">
                <a16:creationId xmlns:a16="http://schemas.microsoft.com/office/drawing/2014/main" id="{BE0ECC59-97F9-4EF9-8AAD-04011A41255A}"/>
              </a:ext>
            </a:extLst>
          </p:cNvPr>
          <p:cNvPicPr>
            <a:picLocks noChangeAspect="1"/>
          </p:cNvPicPr>
          <p:nvPr/>
        </p:nvPicPr>
        <p:blipFill>
          <a:blip r:embed="rId3"/>
          <a:stretch>
            <a:fillRect/>
          </a:stretch>
        </p:blipFill>
        <p:spPr>
          <a:xfrm>
            <a:off x="3811684" y="2626524"/>
            <a:ext cx="4255377" cy="1816765"/>
          </a:xfrm>
          <a:prstGeom prst="rect">
            <a:avLst/>
          </a:prstGeom>
        </p:spPr>
      </p:pic>
    </p:spTree>
    <p:extLst>
      <p:ext uri="{BB962C8B-B14F-4D97-AF65-F5344CB8AC3E}">
        <p14:creationId xmlns:p14="http://schemas.microsoft.com/office/powerpoint/2010/main" val="4157068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スクラムのコンテンツ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TIS</a:t>
            </a:r>
            <a:r>
              <a:rPr kumimoji="1" lang="ja-JP" altLang="en-US" sz="2000">
                <a:latin typeface="Meiryo UI" panose="020B0604030504040204" pitchFamily="50" charset="-128"/>
                <a:ea typeface="Meiryo UI" panose="020B0604030504040204" pitchFamily="50" charset="-128"/>
              </a:rPr>
              <a:t>が開発ノウハウを公開しているサイトで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スクラムに関する次のコンテンツを公開していますのでご興味がある方はご覧ください。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4"/>
              </a:rPr>
              <a:t>スクラム概論</a:t>
            </a:r>
            <a:r>
              <a:rPr kumimoji="1" lang="ja-JP" altLang="en-US" sz="2000">
                <a:latin typeface="Meiryo UI" panose="020B0604030504040204" pitchFamily="50" charset="-128"/>
                <a:ea typeface="Meiryo UI" panose="020B0604030504040204" pitchFamily="50" charset="-128"/>
              </a:rPr>
              <a:t>　・・・スクラムを上司などに説明する資料。個人学習やチームメンバへの教育にも使えます。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5"/>
              </a:rPr>
              <a:t>プロダクトオーナーの役割</a:t>
            </a:r>
            <a:r>
              <a:rPr kumimoji="1" lang="ja-JP" altLang="en-US" sz="2000">
                <a:latin typeface="Meiryo UI" panose="020B0604030504040204" pitchFamily="50" charset="-128"/>
                <a:ea typeface="Meiryo UI" panose="020B0604030504040204" pitchFamily="50" charset="-128"/>
              </a:rPr>
              <a:t>　・・・あまり情報がない</a:t>
            </a:r>
            <a:r>
              <a:rPr kumimoji="1" lang="en-US" altLang="ja-JP" sz="2000">
                <a:latin typeface="Meiryo UI" panose="020B0604030504040204" pitchFamily="50" charset="-128"/>
                <a:ea typeface="Meiryo UI" panose="020B0604030504040204" pitchFamily="50" charset="-128"/>
              </a:rPr>
              <a:t>PO</a:t>
            </a:r>
            <a:r>
              <a:rPr kumimoji="1" lang="ja-JP" altLang="en-US" sz="2000">
                <a:latin typeface="Meiryo UI" panose="020B0604030504040204" pitchFamily="50" charset="-128"/>
                <a:ea typeface="Meiryo UI" panose="020B0604030504040204" pitchFamily="50" charset="-128"/>
              </a:rPr>
              <a:t>に関する資料。</a:t>
            </a:r>
            <a:r>
              <a:rPr kumimoji="1" lang="en-US" altLang="ja-JP" sz="2000">
                <a:latin typeface="Meiryo UI" panose="020B0604030504040204" pitchFamily="50" charset="-128"/>
                <a:ea typeface="Meiryo UI" panose="020B0604030504040204" pitchFamily="50" charset="-128"/>
              </a:rPr>
              <a:t>PO</a:t>
            </a:r>
            <a:r>
              <a:rPr kumimoji="1" lang="ja-JP" altLang="en-US" sz="2000">
                <a:latin typeface="Meiryo UI" panose="020B0604030504040204" pitchFamily="50" charset="-128"/>
                <a:ea typeface="Meiryo UI" panose="020B0604030504040204" pitchFamily="50" charset="-128"/>
              </a:rPr>
              <a:t>の教育に適した資料です。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6"/>
              </a:rPr>
              <a:t>スプリント開始条件チェックリスト</a:t>
            </a:r>
            <a:r>
              <a:rPr kumimoji="1" lang="ja-JP" altLang="en-US" sz="2000">
                <a:latin typeface="Meiryo UI" panose="020B0604030504040204" pitchFamily="50" charset="-128"/>
                <a:ea typeface="Meiryo UI" panose="020B0604030504040204" pitchFamily="50" charset="-128"/>
              </a:rPr>
              <a:t>　・・・スクラムの停滞要因を未然に防ぐチェックリスト。始める際は必須です。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hlinkClick r:id="rId7"/>
              </a:rPr>
              <a:t>ワーキングアグリーメント</a:t>
            </a:r>
            <a:r>
              <a:rPr kumimoji="1" lang="en-US" altLang="ja-JP" sz="2000">
                <a:latin typeface="Meiryo UI" panose="020B0604030504040204" pitchFamily="50" charset="-128"/>
                <a:ea typeface="Meiryo UI" panose="020B0604030504040204" pitchFamily="50" charset="-128"/>
              </a:rPr>
              <a:t>	</a:t>
            </a:r>
            <a:r>
              <a:rPr kumimoji="1" lang="ja-JP" altLang="en-US" sz="2000">
                <a:latin typeface="Meiryo UI" panose="020B0604030504040204" pitchFamily="50" charset="-128"/>
                <a:ea typeface="Meiryo UI" panose="020B0604030504040204" pitchFamily="50" charset="-128"/>
              </a:rPr>
              <a:t>　・・・チームメンバで作るルール。自走するチーム作りのプラクティスです。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8"/>
              </a:rPr>
              <a:t>Done</a:t>
            </a:r>
            <a:r>
              <a:rPr kumimoji="1" lang="ja-JP" altLang="en-US" sz="2000">
                <a:latin typeface="Meiryo UI" panose="020B0604030504040204" pitchFamily="50" charset="-128"/>
                <a:ea typeface="Meiryo UI" panose="020B0604030504040204" pitchFamily="50" charset="-128"/>
                <a:hlinkClick r:id="rId8"/>
              </a:rPr>
              <a:t>の定義</a:t>
            </a:r>
            <a:r>
              <a:rPr kumimoji="1" lang="ja-JP" altLang="en-US" sz="2000">
                <a:latin typeface="Meiryo UI" panose="020B0604030504040204" pitchFamily="50" charset="-128"/>
                <a:ea typeface="Meiryo UI" panose="020B0604030504040204" pitchFamily="50" charset="-128"/>
              </a:rPr>
              <a:t>　・・・リリース条件の定義。スムーズなリリースに向けたプラクティスです。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pic>
        <p:nvPicPr>
          <p:cNvPr id="2050" name="Picture 2" descr="Fintan">
            <a:extLst>
              <a:ext uri="{FF2B5EF4-FFF2-40B4-BE49-F238E27FC236}">
                <a16:creationId xmlns:a16="http://schemas.microsoft.com/office/drawing/2014/main" id="{A993D0AE-ADAA-4D10-96E8-0DB67F5C60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7436" y="532069"/>
            <a:ext cx="36766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929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CI/CD</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Tree>
    <p:extLst>
      <p:ext uri="{BB962C8B-B14F-4D97-AF65-F5344CB8AC3E}">
        <p14:creationId xmlns:p14="http://schemas.microsoft.com/office/powerpoint/2010/main" val="949024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CI/CD</a:t>
            </a:r>
            <a:endParaRPr kumimoji="1" lang="ja-JP" altLang="en-US" sz="2800" b="1">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u="sng">
                <a:latin typeface="Meiryo UI" panose="020B0604030504040204" pitchFamily="50" charset="-128"/>
                <a:ea typeface="Meiryo UI" panose="020B0604030504040204" pitchFamily="50" charset="-128"/>
              </a:rPr>
              <a:t>継続的インテグレーション</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できるだけ早くビルド、テストを行い、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早期に問題をフィードバック、対応を行い、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常にテストが通る状態</a:t>
            </a:r>
            <a:r>
              <a:rPr kumimoji="1" lang="ja-JP" altLang="en-US" sz="2000">
                <a:latin typeface="Meiryo UI" panose="020B0604030504040204" pitchFamily="50" charset="-128"/>
                <a:ea typeface="Meiryo UI" panose="020B0604030504040204" pitchFamily="50" charset="-128"/>
              </a:rPr>
              <a:t>を目指す。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継続的デリバリー</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できるだけ早くデプロイを行い、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リリースに伴う問題をフィードバック、対応を行い、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常にリリースできる状態</a:t>
            </a:r>
            <a:r>
              <a:rPr kumimoji="1" lang="ja-JP" altLang="en-US" sz="2000">
                <a:latin typeface="Meiryo UI" panose="020B0604030504040204" pitchFamily="50" charset="-128"/>
                <a:ea typeface="Meiryo UI" panose="020B0604030504040204" pitchFamily="50" charset="-128"/>
              </a:rPr>
              <a:t>を目指す。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どちらも問題が発生したら</a:t>
            </a:r>
            <a:r>
              <a:rPr kumimoji="1" lang="ja-JP" altLang="en-US" sz="2000">
                <a:highlight>
                  <a:srgbClr val="FFFF00"/>
                </a:highlight>
                <a:latin typeface="Meiryo UI" panose="020B0604030504040204" pitchFamily="50" charset="-128"/>
                <a:ea typeface="Meiryo UI" panose="020B0604030504040204" pitchFamily="50" charset="-128"/>
              </a:rPr>
              <a:t>最優先事項</a:t>
            </a:r>
            <a:r>
              <a:rPr kumimoji="1" lang="ja-JP" altLang="en-US" sz="2000">
                <a:latin typeface="Meiryo UI" panose="020B0604030504040204" pitchFamily="50" charset="-128"/>
                <a:ea typeface="Meiryo UI" panose="020B0604030504040204" pitchFamily="50" charset="-128"/>
              </a:rPr>
              <a:t>としてすべての作業を止めて対応にあたります。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pic>
        <p:nvPicPr>
          <p:cNvPr id="4" name="図 3">
            <a:extLst>
              <a:ext uri="{FF2B5EF4-FFF2-40B4-BE49-F238E27FC236}">
                <a16:creationId xmlns:a16="http://schemas.microsoft.com/office/drawing/2014/main" id="{38E57E18-FD14-4D12-BFF1-C4AD9F414376}"/>
              </a:ext>
            </a:extLst>
          </p:cNvPr>
          <p:cNvPicPr>
            <a:picLocks noChangeAspect="1"/>
          </p:cNvPicPr>
          <p:nvPr/>
        </p:nvPicPr>
        <p:blipFill>
          <a:blip r:embed="rId3"/>
          <a:stretch>
            <a:fillRect/>
          </a:stretch>
        </p:blipFill>
        <p:spPr>
          <a:xfrm>
            <a:off x="5596152" y="1405117"/>
            <a:ext cx="6325457" cy="2180929"/>
          </a:xfrm>
          <a:prstGeom prst="rect">
            <a:avLst/>
          </a:prstGeom>
        </p:spPr>
      </p:pic>
    </p:spTree>
    <p:extLst>
      <p:ext uri="{BB962C8B-B14F-4D97-AF65-F5344CB8AC3E}">
        <p14:creationId xmlns:p14="http://schemas.microsoft.com/office/powerpoint/2010/main" val="3661204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Zoom</a:t>
            </a:r>
            <a:r>
              <a:rPr kumimoji="1" lang="ja-JP" altLang="en-US" sz="200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オンライン開催なので</a:t>
            </a:r>
            <a:r>
              <a:rPr kumimoji="1" lang="ja-JP" altLang="en-US" sz="200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a:latin typeface="Meiryo UI" panose="020B0604030504040204" pitchFamily="50" charset="-128"/>
                <a:ea typeface="Meiryo UI" panose="020B0604030504040204" pitchFamily="50" charset="-128"/>
              </a:rPr>
              <a:t>でお願いします！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周りの音が入り込まないようにお願いします。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今後の改善等に活用したいので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ハンズオン終了後の</a:t>
            </a:r>
            <a:r>
              <a:rPr kumimoji="1" lang="ja-JP" altLang="en-US" sz="200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a:latin typeface="Meiryo UI" panose="020B0604030504040204" pitchFamily="50" charset="-128"/>
                <a:ea typeface="Meiryo UI" panose="020B0604030504040204" pitchFamily="50" charset="-128"/>
              </a:rPr>
              <a:t>をお願いします。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テスト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テストはアプリが</a:t>
            </a:r>
            <a:r>
              <a:rPr kumimoji="1" lang="ja-JP" altLang="en-US" sz="2000">
                <a:highlight>
                  <a:srgbClr val="FFFF00"/>
                </a:highlight>
                <a:latin typeface="Meiryo UI" panose="020B0604030504040204" pitchFamily="50" charset="-128"/>
                <a:ea typeface="Meiryo UI" panose="020B0604030504040204" pitchFamily="50" charset="-128"/>
              </a:rPr>
              <a:t>期待通りに動作するか？壊れてないか？</a:t>
            </a:r>
            <a:r>
              <a:rPr kumimoji="1" lang="ja-JP" altLang="en-US" sz="2000">
                <a:latin typeface="Meiryo UI" panose="020B0604030504040204" pitchFamily="50" charset="-128"/>
                <a:ea typeface="Meiryo UI" panose="020B0604030504040204" pitchFamily="50" charset="-128"/>
              </a:rPr>
              <a:t>をチェックします。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次のようなテストをできるだけ</a:t>
            </a:r>
            <a:r>
              <a:rPr kumimoji="1" lang="ja-JP" altLang="en-US" sz="2000">
                <a:highlight>
                  <a:srgbClr val="FFFF00"/>
                </a:highlight>
                <a:latin typeface="Meiryo UI" panose="020B0604030504040204" pitchFamily="50" charset="-128"/>
                <a:ea typeface="Meiryo UI" panose="020B0604030504040204" pitchFamily="50" charset="-128"/>
              </a:rPr>
              <a:t>自動化</a:t>
            </a:r>
            <a:r>
              <a:rPr kumimoji="1" lang="ja-JP" altLang="en-US" sz="2000">
                <a:latin typeface="Meiryo UI" panose="020B0604030504040204" pitchFamily="50" charset="-128"/>
                <a:ea typeface="Meiryo UI" panose="020B0604030504040204" pitchFamily="50" charset="-128"/>
              </a:rPr>
              <a:t>して、早期に問題のフィードバックを得て、</a:t>
            </a:r>
            <a:r>
              <a:rPr kumimoji="1" lang="ja-JP" altLang="en-US" sz="2000">
                <a:highlight>
                  <a:srgbClr val="FFFF00"/>
                </a:highlight>
                <a:latin typeface="Meiryo UI" panose="020B0604030504040204" pitchFamily="50" charset="-128"/>
                <a:ea typeface="Meiryo UI" panose="020B0604030504040204" pitchFamily="50" charset="-128"/>
              </a:rPr>
              <a:t>健康な状態</a:t>
            </a:r>
            <a:r>
              <a:rPr kumimoji="1" lang="ja-JP" altLang="en-US" sz="2000">
                <a:latin typeface="Meiryo UI" panose="020B0604030504040204" pitchFamily="50" charset="-128"/>
                <a:ea typeface="Meiryo UI" panose="020B0604030504040204" pitchFamily="50" charset="-128"/>
              </a:rPr>
              <a:t>を保ちます。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ユニットテスト</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ユニット単位（</a:t>
            </a:r>
            <a:r>
              <a:rPr kumimoji="1" lang="en-US" altLang="ja-JP" sz="2000">
                <a:latin typeface="Meiryo UI" panose="020B0604030504040204" pitchFamily="50" charset="-128"/>
                <a:ea typeface="Meiryo UI" panose="020B0604030504040204" pitchFamily="50" charset="-128"/>
              </a:rPr>
              <a:t>Java</a:t>
            </a:r>
            <a:r>
              <a:rPr kumimoji="1" lang="ja-JP" altLang="en-US" sz="2000">
                <a:latin typeface="Meiryo UI" panose="020B0604030504040204" pitchFamily="50" charset="-128"/>
                <a:ea typeface="Meiryo UI" panose="020B0604030504040204" pitchFamily="50" charset="-128"/>
              </a:rPr>
              <a:t>であればクラス）のロジックをテストします。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u="sng">
                <a:latin typeface="Meiryo UI" panose="020B0604030504040204" pitchFamily="50" charset="-128"/>
                <a:ea typeface="Meiryo UI" panose="020B0604030504040204" pitchFamily="50" charset="-128"/>
              </a:rPr>
              <a:t>E2E</a:t>
            </a:r>
            <a:r>
              <a:rPr kumimoji="1" lang="ja-JP" altLang="en-US" sz="2000" u="sng">
                <a:latin typeface="Meiryo UI" panose="020B0604030504040204" pitchFamily="50" charset="-128"/>
                <a:ea typeface="Meiryo UI" panose="020B0604030504040204" pitchFamily="50" charset="-128"/>
              </a:rPr>
              <a:t>テスト</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アプリを立ち上げ、アプリを利用するようにテストします。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全機能テストするとメンテナンスコストが高くなるのでゴールデンパスのみ実施するなど、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a:t>
            </a:r>
            <a:r>
              <a:rPr kumimoji="1" lang="ja-JP" altLang="en-US" sz="2000">
                <a:highlight>
                  <a:srgbClr val="FFFF00"/>
                </a:highlight>
                <a:latin typeface="Meiryo UI" panose="020B0604030504040204" pitchFamily="50" charset="-128"/>
                <a:ea typeface="Meiryo UI" panose="020B0604030504040204" pitchFamily="50" charset="-128"/>
              </a:rPr>
              <a:t>目的を満たす最小限のテスト</a:t>
            </a:r>
            <a:r>
              <a:rPr kumimoji="1" lang="ja-JP" altLang="en-US" sz="2000">
                <a:latin typeface="Meiryo UI" panose="020B0604030504040204" pitchFamily="50" charset="-128"/>
                <a:ea typeface="Meiryo UI" panose="020B0604030504040204" pitchFamily="50" charset="-128"/>
              </a:rPr>
              <a:t>に留めます。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他にも、静的解析、セキュリティテスト、性能負荷テストなど、</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非機能観点のテストも自動化</a:t>
            </a:r>
            <a:r>
              <a:rPr kumimoji="1" lang="ja-JP" altLang="en-US" sz="2000">
                <a:latin typeface="Meiryo UI" panose="020B0604030504040204" pitchFamily="50" charset="-128"/>
                <a:ea typeface="Meiryo UI" panose="020B0604030504040204" pitchFamily="50" charset="-128"/>
              </a:rPr>
              <a:t>する場合があります。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Tree>
    <p:extLst>
      <p:ext uri="{BB962C8B-B14F-4D97-AF65-F5344CB8AC3E}">
        <p14:creationId xmlns:p14="http://schemas.microsoft.com/office/powerpoint/2010/main" val="3620626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ブランチ</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リリースするにあたって</a:t>
            </a:r>
            <a:r>
              <a:rPr kumimoji="1" lang="ja-JP" altLang="en-US" sz="2000">
                <a:highlight>
                  <a:srgbClr val="FFFF00"/>
                </a:highlight>
                <a:latin typeface="Meiryo UI" panose="020B0604030504040204" pitchFamily="50" charset="-128"/>
                <a:ea typeface="Meiryo UI" panose="020B0604030504040204" pitchFamily="50" charset="-128"/>
              </a:rPr>
              <a:t>ブランチをどう運用するか</a:t>
            </a:r>
            <a:r>
              <a:rPr kumimoji="1" lang="ja-JP" altLang="en-US" sz="2000">
                <a:latin typeface="Meiryo UI" panose="020B0604030504040204" pitchFamily="50" charset="-128"/>
                <a:ea typeface="Meiryo UI" panose="020B0604030504040204" pitchFamily="50" charset="-128"/>
              </a:rPr>
              <a:t>を考える必要があります。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Git-flow</a:t>
            </a:r>
            <a:r>
              <a:rPr kumimoji="1" lang="ja-JP" altLang="en-US" sz="2000">
                <a:latin typeface="Meiryo UI" panose="020B0604030504040204" pitchFamily="50" charset="-128"/>
                <a:ea typeface="Meiryo UI" panose="020B0604030504040204" pitchFamily="50" charset="-128"/>
              </a:rPr>
              <a:t>　</a:t>
            </a:r>
            <a:r>
              <a:rPr kumimoji="1" lang="en-US" altLang="ja-JP" sz="2000">
                <a:latin typeface="Meiryo UI" panose="020B0604030504040204" pitchFamily="50" charset="-128"/>
                <a:ea typeface="Meiryo UI" panose="020B0604030504040204" pitchFamily="50" charset="-128"/>
              </a:rPr>
              <a:t>GitHub-flow GitLab-flow</a:t>
            </a:r>
            <a:r>
              <a:rPr kumimoji="1" lang="ja-JP" altLang="en-US" sz="2000">
                <a:latin typeface="Meiryo UI" panose="020B0604030504040204" pitchFamily="50" charset="-128"/>
                <a:ea typeface="Meiryo UI" panose="020B0604030504040204" pitchFamily="50" charset="-128"/>
              </a:rPr>
              <a:t>という開発フローについてまとめる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https://qiita.com/pandama09396862/items/9f013fa7b60f4d12d1d8</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チャットサービスでは</a:t>
            </a:r>
            <a:r>
              <a:rPr kumimoji="1" lang="en-US" altLang="ja-JP" sz="2000">
                <a:highlight>
                  <a:srgbClr val="FFFF00"/>
                </a:highlight>
                <a:latin typeface="Meiryo UI" panose="020B0604030504040204" pitchFamily="50" charset="-128"/>
                <a:ea typeface="Meiryo UI" panose="020B0604030504040204" pitchFamily="50" charset="-128"/>
              </a:rPr>
              <a:t>GitLab</a:t>
            </a:r>
            <a:r>
              <a:rPr kumimoji="1" lang="ja-JP" altLang="en-US" sz="2000">
                <a:highlight>
                  <a:srgbClr val="FFFF00"/>
                </a:highlight>
                <a:latin typeface="Meiryo UI" panose="020B0604030504040204" pitchFamily="50" charset="-128"/>
                <a:ea typeface="Meiryo UI" panose="020B0604030504040204" pitchFamily="50" charset="-128"/>
              </a:rPr>
              <a:t> </a:t>
            </a:r>
            <a:r>
              <a:rPr kumimoji="1" lang="en-US" altLang="ja-JP" sz="2000">
                <a:highlight>
                  <a:srgbClr val="FFFF00"/>
                </a:highlight>
                <a:latin typeface="Meiryo UI" panose="020B0604030504040204" pitchFamily="50" charset="-128"/>
                <a:ea typeface="Meiryo UI" panose="020B0604030504040204" pitchFamily="50" charset="-128"/>
              </a:rPr>
              <a:t>Flow</a:t>
            </a:r>
            <a:r>
              <a:rPr kumimoji="1" lang="ja-JP" altLang="en-US" sz="2000">
                <a:latin typeface="Meiryo UI" panose="020B0604030504040204" pitchFamily="50" charset="-128"/>
                <a:ea typeface="Meiryo UI" panose="020B0604030504040204" pitchFamily="50" charset="-128"/>
              </a:rPr>
              <a:t>をベースに次のようにしています。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開発は</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から新たにブランチを作成し、</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に</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する。</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リリース時は</a:t>
            </a:r>
            <a:r>
              <a:rPr kumimoji="1" lang="en-US" altLang="ja-JP" sz="2000">
                <a:latin typeface="Meiryo UI" panose="020B0604030504040204" pitchFamily="50" charset="-128"/>
                <a:ea typeface="Meiryo UI" panose="020B0604030504040204" pitchFamily="50" charset="-128"/>
              </a:rPr>
              <a:t>master</a:t>
            </a:r>
            <a:r>
              <a:rPr kumimoji="1" lang="ja-JP" altLang="en-US" sz="2000">
                <a:latin typeface="Meiryo UI" panose="020B0604030504040204" pitchFamily="50" charset="-128"/>
                <a:ea typeface="Meiryo UI" panose="020B0604030504040204" pitchFamily="50" charset="-128"/>
              </a:rPr>
              <a:t>から</a:t>
            </a:r>
            <a:r>
              <a:rPr kumimoji="1" lang="en-US" altLang="ja-JP" sz="2000">
                <a:latin typeface="Meiryo UI" panose="020B0604030504040204" pitchFamily="50" charset="-128"/>
                <a:ea typeface="Meiryo UI" panose="020B0604030504040204" pitchFamily="50" charset="-128"/>
              </a:rPr>
              <a:t>production</a:t>
            </a:r>
            <a:r>
              <a:rPr kumimoji="1" lang="ja-JP" altLang="en-US" sz="2000">
                <a:latin typeface="Meiryo UI" panose="020B0604030504040204" pitchFamily="50" charset="-128"/>
                <a:ea typeface="Meiryo UI" panose="020B0604030504040204" pitchFamily="50" charset="-128"/>
              </a:rPr>
              <a:t>に</a:t>
            </a:r>
            <a:r>
              <a:rPr kumimoji="1" lang="en-US" altLang="ja-JP" sz="2000">
                <a:latin typeface="Meiryo UI" panose="020B0604030504040204" pitchFamily="50" charset="-128"/>
                <a:ea typeface="Meiryo UI" panose="020B0604030504040204" pitchFamily="50" charset="-128"/>
              </a:rPr>
              <a:t>MR</a:t>
            </a:r>
            <a:r>
              <a:rPr kumimoji="1" lang="ja-JP" altLang="en-US" sz="2000">
                <a:latin typeface="Meiryo UI" panose="020B0604030504040204" pitchFamily="50" charset="-128"/>
                <a:ea typeface="Meiryo UI" panose="020B0604030504040204" pitchFamily="50" charset="-128"/>
              </a:rPr>
              <a:t>する　→本番環境へデプロイ</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cxnSp>
        <p:nvCxnSpPr>
          <p:cNvPr id="8" name="直線矢印コネクタ 7">
            <a:extLst>
              <a:ext uri="{FF2B5EF4-FFF2-40B4-BE49-F238E27FC236}">
                <a16:creationId xmlns:a16="http://schemas.microsoft.com/office/drawing/2014/main" id="{265BAB37-8140-4F7D-A7EE-75EFC611B7AF}"/>
              </a:ext>
            </a:extLst>
          </p:cNvPr>
          <p:cNvCxnSpPr>
            <a:cxnSpLocks/>
          </p:cNvCxnSpPr>
          <p:nvPr/>
        </p:nvCxnSpPr>
        <p:spPr>
          <a:xfrm>
            <a:off x="3581401" y="5083361"/>
            <a:ext cx="5748463"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0D134365-89FF-4F5B-9414-5C988D084614}"/>
              </a:ext>
            </a:extLst>
          </p:cNvPr>
          <p:cNvSpPr/>
          <p:nvPr/>
        </p:nvSpPr>
        <p:spPr>
          <a:xfrm>
            <a:off x="2781298" y="4990696"/>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master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95D43551-217E-4959-A414-AA70A56B20CD}"/>
              </a:ext>
            </a:extLst>
          </p:cNvPr>
          <p:cNvCxnSpPr>
            <a:cxnSpLocks/>
          </p:cNvCxnSpPr>
          <p:nvPr/>
        </p:nvCxnSpPr>
        <p:spPr>
          <a:xfrm>
            <a:off x="3581401" y="5817521"/>
            <a:ext cx="5748463"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DCABD93E-871B-4DA6-A5A1-6B7D4B083EEC}"/>
              </a:ext>
            </a:extLst>
          </p:cNvPr>
          <p:cNvSpPr/>
          <p:nvPr/>
        </p:nvSpPr>
        <p:spPr>
          <a:xfrm>
            <a:off x="2620146" y="5724856"/>
            <a:ext cx="961256" cy="1853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13" name="直線矢印コネクタ 12">
            <a:extLst>
              <a:ext uri="{FF2B5EF4-FFF2-40B4-BE49-F238E27FC236}">
                <a16:creationId xmlns:a16="http://schemas.microsoft.com/office/drawing/2014/main" id="{6B0E48CB-C09F-48DD-8D50-DDDA9E6A7D2F}"/>
              </a:ext>
            </a:extLst>
          </p:cNvPr>
          <p:cNvCxnSpPr>
            <a:cxnSpLocks/>
          </p:cNvCxnSpPr>
          <p:nvPr/>
        </p:nvCxnSpPr>
        <p:spPr>
          <a:xfrm>
            <a:off x="5128566" y="5083361"/>
            <a:ext cx="709229" cy="7341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1F7063FC-DA9A-4675-AF2D-CE8AFF006BE8}"/>
              </a:ext>
            </a:extLst>
          </p:cNvPr>
          <p:cNvSpPr/>
          <p:nvPr/>
        </p:nvSpPr>
        <p:spPr>
          <a:xfrm>
            <a:off x="5310186" y="5311444"/>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3" name="直線矢印コネクタ 32">
            <a:extLst>
              <a:ext uri="{FF2B5EF4-FFF2-40B4-BE49-F238E27FC236}">
                <a16:creationId xmlns:a16="http://schemas.microsoft.com/office/drawing/2014/main" id="{7614FED0-AD2C-4F2B-B86B-8516D129A6B9}"/>
              </a:ext>
            </a:extLst>
          </p:cNvPr>
          <p:cNvCxnSpPr>
            <a:cxnSpLocks/>
          </p:cNvCxnSpPr>
          <p:nvPr/>
        </p:nvCxnSpPr>
        <p:spPr>
          <a:xfrm>
            <a:off x="5830332" y="5856592"/>
            <a:ext cx="0" cy="449215"/>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四角形: 角を丸くする 34">
            <a:extLst>
              <a:ext uri="{FF2B5EF4-FFF2-40B4-BE49-F238E27FC236}">
                <a16:creationId xmlns:a16="http://schemas.microsoft.com/office/drawing/2014/main" id="{264B8EEC-90B0-4AE2-B2C6-F9548D9C4FCD}"/>
              </a:ext>
            </a:extLst>
          </p:cNvPr>
          <p:cNvSpPr/>
          <p:nvPr/>
        </p:nvSpPr>
        <p:spPr>
          <a:xfrm>
            <a:off x="5437743" y="6287822"/>
            <a:ext cx="926496" cy="171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6" name="直線矢印コネクタ 35">
            <a:extLst>
              <a:ext uri="{FF2B5EF4-FFF2-40B4-BE49-F238E27FC236}">
                <a16:creationId xmlns:a16="http://schemas.microsoft.com/office/drawing/2014/main" id="{37372524-2999-4AE4-91B8-F082A8233070}"/>
              </a:ext>
            </a:extLst>
          </p:cNvPr>
          <p:cNvCxnSpPr>
            <a:cxnSpLocks/>
          </p:cNvCxnSpPr>
          <p:nvPr/>
        </p:nvCxnSpPr>
        <p:spPr>
          <a:xfrm>
            <a:off x="6793120" y="5103180"/>
            <a:ext cx="709229" cy="7341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70D8C6DB-7557-4DEB-AB1F-3345E84E350D}"/>
              </a:ext>
            </a:extLst>
          </p:cNvPr>
          <p:cNvSpPr/>
          <p:nvPr/>
        </p:nvSpPr>
        <p:spPr>
          <a:xfrm>
            <a:off x="6974740" y="5331263"/>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MR</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B0426146-DFE5-4975-9DD9-0FBFA7F6FE05}"/>
              </a:ext>
            </a:extLst>
          </p:cNvPr>
          <p:cNvCxnSpPr>
            <a:cxnSpLocks/>
          </p:cNvCxnSpPr>
          <p:nvPr/>
        </p:nvCxnSpPr>
        <p:spPr>
          <a:xfrm>
            <a:off x="7494886" y="5876411"/>
            <a:ext cx="0" cy="449215"/>
          </a:xfrm>
          <a:prstGeom prst="straightConnector1">
            <a:avLst/>
          </a:prstGeom>
          <a:ln w="38100">
            <a:solidFill>
              <a:schemeClr val="accent1">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E0F76352-1737-4942-BA29-8CFBF212E975}"/>
              </a:ext>
            </a:extLst>
          </p:cNvPr>
          <p:cNvSpPr/>
          <p:nvPr/>
        </p:nvSpPr>
        <p:spPr>
          <a:xfrm>
            <a:off x="7102297" y="6307641"/>
            <a:ext cx="926496" cy="171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Production</a:t>
            </a:r>
            <a:endPar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6743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コンテナ</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Docker</a:t>
            </a:r>
            <a:r>
              <a:rPr kumimoji="1" lang="ja-JP" altLang="en-US" sz="2000">
                <a:latin typeface="Meiryo UI" panose="020B0604030504040204" pitchFamily="50" charset="-128"/>
                <a:ea typeface="Meiryo UI" panose="020B0604030504040204" pitchFamily="50" charset="-128"/>
              </a:rPr>
              <a:t>を使うことでアプリケーションの</a:t>
            </a:r>
            <a:r>
              <a:rPr kumimoji="1" lang="ja-JP" altLang="en-US" sz="2000">
                <a:highlight>
                  <a:srgbClr val="FFFF00"/>
                </a:highlight>
                <a:latin typeface="Meiryo UI" panose="020B0604030504040204" pitchFamily="50" charset="-128"/>
                <a:ea typeface="Meiryo UI" panose="020B0604030504040204" pitchFamily="50" charset="-128"/>
              </a:rPr>
              <a:t>コンテナ化</a:t>
            </a:r>
            <a:r>
              <a:rPr kumimoji="1" lang="ja-JP" altLang="en-US" sz="2000">
                <a:latin typeface="Meiryo UI" panose="020B0604030504040204" pitchFamily="50" charset="-128"/>
                <a:ea typeface="Meiryo UI" panose="020B0604030504040204" pitchFamily="50" charset="-128"/>
              </a:rPr>
              <a:t>ができます。コンテナ化されたアプリは</a:t>
            </a:r>
            <a:r>
              <a:rPr kumimoji="1" lang="en-US" altLang="ja-JP" sz="2000">
                <a:latin typeface="Meiryo UI" panose="020B0604030504040204" pitchFamily="50" charset="-128"/>
                <a:ea typeface="Meiryo UI" panose="020B0604030504040204" pitchFamily="50" charset="-128"/>
              </a:rPr>
              <a:t>Docker</a:t>
            </a:r>
            <a:r>
              <a:rPr kumimoji="1" lang="ja-JP" altLang="en-US" sz="2000">
                <a:latin typeface="Meiryo UI" panose="020B0604030504040204" pitchFamily="50" charset="-128"/>
                <a:ea typeface="Meiryo UI" panose="020B0604030504040204" pitchFamily="50" charset="-128"/>
              </a:rPr>
              <a:t>がインストール</a:t>
            </a:r>
            <a:r>
              <a:rPr kumimoji="1" lang="en-US" altLang="ja-JP" sz="2000">
                <a:latin typeface="Meiryo UI" panose="020B0604030504040204" pitchFamily="50" charset="-128"/>
                <a:ea typeface="Meiryo UI" panose="020B0604030504040204" pitchFamily="50" charset="-128"/>
              </a:rPr>
              <a:t>or</a:t>
            </a:r>
            <a:r>
              <a:rPr kumimoji="1" lang="ja-JP" altLang="en-US" sz="2000">
                <a:latin typeface="Meiryo UI" panose="020B0604030504040204" pitchFamily="50" charset="-128"/>
                <a:ea typeface="Meiryo UI" panose="020B0604030504040204" pitchFamily="50" charset="-128"/>
              </a:rPr>
              <a:t>サポートされている環境であれば</a:t>
            </a:r>
            <a:r>
              <a:rPr kumimoji="1" lang="ja-JP" altLang="en-US" sz="2000">
                <a:highlight>
                  <a:srgbClr val="FFFF00"/>
                </a:highlight>
                <a:latin typeface="Meiryo UI" panose="020B0604030504040204" pitchFamily="50" charset="-128"/>
                <a:ea typeface="Meiryo UI" panose="020B0604030504040204" pitchFamily="50" charset="-128"/>
              </a:rPr>
              <a:t>同じように動作</a:t>
            </a:r>
            <a:r>
              <a:rPr kumimoji="1" lang="ja-JP" altLang="en-US" sz="2000">
                <a:latin typeface="Meiryo UI" panose="020B0604030504040204" pitchFamily="50" charset="-128"/>
                <a:ea typeface="Meiryo UI" panose="020B0604030504040204" pitchFamily="50" charset="-128"/>
              </a:rPr>
              <a:t>します。コンテナ化＝</a:t>
            </a:r>
            <a:r>
              <a:rPr kumimoji="1" lang="ja-JP" altLang="en-US" sz="2000">
                <a:highlight>
                  <a:srgbClr val="FFFF00"/>
                </a:highlight>
                <a:latin typeface="Meiryo UI" panose="020B0604030504040204" pitchFamily="50" charset="-128"/>
                <a:ea typeface="Meiryo UI" panose="020B0604030504040204" pitchFamily="50" charset="-128"/>
              </a:rPr>
              <a:t>コンテナイメージ</a:t>
            </a:r>
            <a:r>
              <a:rPr kumimoji="1" lang="ja-JP" altLang="en-US" sz="2000">
                <a:latin typeface="Meiryo UI" panose="020B0604030504040204" pitchFamily="50" charset="-128"/>
                <a:ea typeface="Meiryo UI" panose="020B0604030504040204" pitchFamily="50" charset="-128"/>
              </a:rPr>
              <a:t>と呼び</a:t>
            </a:r>
            <a:r>
              <a:rPr kumimoji="1" lang="ja-JP" altLang="en-US" sz="2000">
                <a:highlight>
                  <a:srgbClr val="FFFF00"/>
                </a:highlight>
                <a:latin typeface="Meiryo UI" panose="020B0604030504040204" pitchFamily="50" charset="-128"/>
                <a:ea typeface="Meiryo UI" panose="020B0604030504040204" pitchFamily="50" charset="-128"/>
              </a:rPr>
              <a:t>レジストリ</a:t>
            </a:r>
            <a:r>
              <a:rPr kumimoji="1" lang="ja-JP" altLang="en-US" sz="2000">
                <a:latin typeface="Meiryo UI" panose="020B0604030504040204" pitchFamily="50" charset="-128"/>
                <a:ea typeface="Meiryo UI" panose="020B0604030504040204" pitchFamily="50" charset="-128"/>
              </a:rPr>
              <a:t>に登録し、</a:t>
            </a:r>
            <a:r>
              <a:rPr kumimoji="1" lang="ja-JP" altLang="en-US" sz="2000">
                <a:highlight>
                  <a:srgbClr val="FFFF00"/>
                </a:highlight>
                <a:latin typeface="Meiryo UI" panose="020B0604030504040204" pitchFamily="50" charset="-128"/>
                <a:ea typeface="Meiryo UI" panose="020B0604030504040204" pitchFamily="50" charset="-128"/>
              </a:rPr>
              <a:t>いつでも取り出して動かす</a:t>
            </a:r>
            <a:r>
              <a:rPr kumimoji="1" lang="ja-JP" altLang="en-US" sz="2000">
                <a:latin typeface="Meiryo UI" panose="020B0604030504040204" pitchFamily="50" charset="-128"/>
                <a:ea typeface="Meiryo UI" panose="020B0604030504040204" pitchFamily="50" charset="-128"/>
              </a:rPr>
              <a:t>ことができます。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チャットサービスのパイプラインでは、はじめにアプリのコンテナイメージを作り、テストしたイメージを本番環境にデプロイしています。</a:t>
            </a:r>
            <a:r>
              <a:rPr kumimoji="1" lang="ja-JP" altLang="en-US" sz="2000">
                <a:highlight>
                  <a:srgbClr val="FFFF00"/>
                </a:highlight>
                <a:latin typeface="Meiryo UI" panose="020B0604030504040204" pitchFamily="50" charset="-128"/>
                <a:ea typeface="Meiryo UI" panose="020B0604030504040204" pitchFamily="50" charset="-128"/>
              </a:rPr>
              <a:t>テストと本番環境に同じコンテナイメージを使う</a:t>
            </a:r>
            <a:r>
              <a:rPr kumimoji="1" lang="ja-JP" altLang="en-US" sz="2000">
                <a:latin typeface="Meiryo UI" panose="020B0604030504040204" pitchFamily="50" charset="-128"/>
                <a:ea typeface="Meiryo UI" panose="020B0604030504040204" pitchFamily="50" charset="-128"/>
              </a:rPr>
              <a:t>ので「デプロイしたら動かない」問題が発生しずらいです。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クラウドのコンテナサービスを使用することで、</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コンテナ化されたアプリのスケールアウトやリソース割り当てを柔軟に管理できます。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pic>
        <p:nvPicPr>
          <p:cNvPr id="17" name="図 16">
            <a:extLst>
              <a:ext uri="{FF2B5EF4-FFF2-40B4-BE49-F238E27FC236}">
                <a16:creationId xmlns:a16="http://schemas.microsoft.com/office/drawing/2014/main" id="{DF4E4B91-A21C-4F70-8A2E-D3024299A1ED}"/>
              </a:ext>
            </a:extLst>
          </p:cNvPr>
          <p:cNvPicPr>
            <a:picLocks noChangeAspect="1"/>
          </p:cNvPicPr>
          <p:nvPr/>
        </p:nvPicPr>
        <p:blipFill rotWithShape="1">
          <a:blip r:embed="rId3"/>
          <a:srcRect t="39914"/>
          <a:stretch/>
        </p:blipFill>
        <p:spPr>
          <a:xfrm>
            <a:off x="5150727" y="3892379"/>
            <a:ext cx="6325457" cy="1310442"/>
          </a:xfrm>
          <a:prstGeom prst="rect">
            <a:avLst/>
          </a:prstGeom>
        </p:spPr>
      </p:pic>
    </p:spTree>
    <p:extLst>
      <p:ext uri="{BB962C8B-B14F-4D97-AF65-F5344CB8AC3E}">
        <p14:creationId xmlns:p14="http://schemas.microsoft.com/office/powerpoint/2010/main" val="355375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Blue-Green</a:t>
            </a:r>
            <a:r>
              <a:rPr kumimoji="1" lang="ja-JP" altLang="en-US" sz="2800" b="1">
                <a:latin typeface="Meiryo UI" panose="020B0604030504040204" pitchFamily="50" charset="-128"/>
                <a:ea typeface="Meiryo UI" panose="020B0604030504040204" pitchFamily="50" charset="-128"/>
              </a:rPr>
              <a:t>デプロイメント</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a:t>
            </a:r>
            <a:r>
              <a:rPr kumimoji="1" lang="en-US" altLang="ja-JP" sz="2000">
                <a:latin typeface="Meiryo UI" panose="020B0604030504040204" pitchFamily="50" charset="-128"/>
                <a:ea typeface="Meiryo UI" panose="020B0604030504040204" pitchFamily="50" charset="-128"/>
              </a:rPr>
              <a:t>Blue-Green Deployment</a:t>
            </a:r>
            <a:r>
              <a:rPr kumimoji="1" lang="ja-JP" altLang="en-US" sz="2000">
                <a:latin typeface="Meiryo UI" panose="020B0604030504040204" pitchFamily="50" charset="-128"/>
                <a:ea typeface="Meiryo UI" panose="020B0604030504040204" pitchFamily="50" charset="-128"/>
              </a:rPr>
              <a:t>」とは何か、マーチン・ファウラー氏の解説</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https://www.publickey1.jp/blog/14/blue-green_deployment.html</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
        <p:nvSpPr>
          <p:cNvPr id="8" name="四角形: 角を丸くする 7">
            <a:extLst>
              <a:ext uri="{FF2B5EF4-FFF2-40B4-BE49-F238E27FC236}">
                <a16:creationId xmlns:a16="http://schemas.microsoft.com/office/drawing/2014/main" id="{57D96885-761E-44A5-A8C0-6FD92FD93AAA}"/>
              </a:ext>
            </a:extLst>
          </p:cNvPr>
          <p:cNvSpPr/>
          <p:nvPr/>
        </p:nvSpPr>
        <p:spPr>
          <a:xfrm>
            <a:off x="1602870" y="2621778"/>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10" name="四角形: 角を丸くする 9">
            <a:extLst>
              <a:ext uri="{FF2B5EF4-FFF2-40B4-BE49-F238E27FC236}">
                <a16:creationId xmlns:a16="http://schemas.microsoft.com/office/drawing/2014/main" id="{81752AC1-2DA5-4C24-AA92-4288D6CFFF3C}"/>
              </a:ext>
            </a:extLst>
          </p:cNvPr>
          <p:cNvSpPr/>
          <p:nvPr/>
        </p:nvSpPr>
        <p:spPr>
          <a:xfrm>
            <a:off x="3548579" y="3070019"/>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11" name="四角形: 角を丸くする 10">
            <a:extLst>
              <a:ext uri="{FF2B5EF4-FFF2-40B4-BE49-F238E27FC236}">
                <a16:creationId xmlns:a16="http://schemas.microsoft.com/office/drawing/2014/main" id="{13B1EABA-3D5E-4DCF-96FE-423C01401AF5}"/>
              </a:ext>
            </a:extLst>
          </p:cNvPr>
          <p:cNvSpPr/>
          <p:nvPr/>
        </p:nvSpPr>
        <p:spPr>
          <a:xfrm>
            <a:off x="3548579" y="3711304"/>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12" name="グループ化 11">
            <a:extLst>
              <a:ext uri="{FF2B5EF4-FFF2-40B4-BE49-F238E27FC236}">
                <a16:creationId xmlns:a16="http://schemas.microsoft.com/office/drawing/2014/main" id="{C10DBD35-E184-4FBB-89A6-35D2B6C96A82}"/>
              </a:ext>
            </a:extLst>
          </p:cNvPr>
          <p:cNvGrpSpPr/>
          <p:nvPr/>
        </p:nvGrpSpPr>
        <p:grpSpPr>
          <a:xfrm>
            <a:off x="507990" y="3060109"/>
            <a:ext cx="800103" cy="711508"/>
            <a:chOff x="10839216" y="2596497"/>
            <a:chExt cx="800103" cy="711508"/>
          </a:xfrm>
        </p:grpSpPr>
        <p:pic>
          <p:nvPicPr>
            <p:cNvPr id="13" name="Picture 4" descr="立ってスマホを使う人のイラスト（女性・無表情）">
              <a:extLst>
                <a:ext uri="{FF2B5EF4-FFF2-40B4-BE49-F238E27FC236}">
                  <a16:creationId xmlns:a16="http://schemas.microsoft.com/office/drawing/2014/main" id="{7CBE7623-10D3-4B65-8E48-78B08FB30F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14" name="四角形: 角を丸くする 13">
              <a:extLst>
                <a:ext uri="{FF2B5EF4-FFF2-40B4-BE49-F238E27FC236}">
                  <a16:creationId xmlns:a16="http://schemas.microsoft.com/office/drawing/2014/main" id="{927F06D7-8631-4083-AC4E-A2367F42FCE4}"/>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16" name="直線矢印コネクタ 15">
            <a:extLst>
              <a:ext uri="{FF2B5EF4-FFF2-40B4-BE49-F238E27FC236}">
                <a16:creationId xmlns:a16="http://schemas.microsoft.com/office/drawing/2014/main" id="{FE3510E7-8A2C-4DFF-8419-6EAE2CFB0E0B}"/>
              </a:ext>
            </a:extLst>
          </p:cNvPr>
          <p:cNvCxnSpPr>
            <a:cxnSpLocks/>
            <a:stCxn id="13" idx="3"/>
            <a:endCxn id="19" idx="1"/>
          </p:cNvCxnSpPr>
          <p:nvPr/>
        </p:nvCxnSpPr>
        <p:spPr>
          <a:xfrm>
            <a:off x="1247055" y="3309946"/>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A6E13B9D-395C-4F9A-BE1F-0761DFF8C233}"/>
              </a:ext>
            </a:extLst>
          </p:cNvPr>
          <p:cNvSpPr/>
          <p:nvPr/>
        </p:nvSpPr>
        <p:spPr>
          <a:xfrm>
            <a:off x="1881192" y="3423443"/>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24" name="直線矢印コネクタ 23">
            <a:extLst>
              <a:ext uri="{FF2B5EF4-FFF2-40B4-BE49-F238E27FC236}">
                <a16:creationId xmlns:a16="http://schemas.microsoft.com/office/drawing/2014/main" id="{606B5D7F-3718-4843-90CB-42459CF0097D}"/>
              </a:ext>
            </a:extLst>
          </p:cNvPr>
          <p:cNvCxnSpPr>
            <a:cxnSpLocks/>
            <a:stCxn id="19" idx="3"/>
            <a:endCxn id="10" idx="1"/>
          </p:cNvCxnSpPr>
          <p:nvPr/>
        </p:nvCxnSpPr>
        <p:spPr>
          <a:xfrm flipV="1">
            <a:off x="3096003" y="3269437"/>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89062F94-0837-4CCF-BCC0-BB45EEB7C944}"/>
              </a:ext>
            </a:extLst>
          </p:cNvPr>
          <p:cNvSpPr/>
          <p:nvPr/>
        </p:nvSpPr>
        <p:spPr>
          <a:xfrm>
            <a:off x="7195996" y="2592451"/>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31" name="四角形: 角を丸くする 30">
            <a:extLst>
              <a:ext uri="{FF2B5EF4-FFF2-40B4-BE49-F238E27FC236}">
                <a16:creationId xmlns:a16="http://schemas.microsoft.com/office/drawing/2014/main" id="{CEC6BE19-5B62-4067-B51C-CEA767E83AA2}"/>
              </a:ext>
            </a:extLst>
          </p:cNvPr>
          <p:cNvSpPr/>
          <p:nvPr/>
        </p:nvSpPr>
        <p:spPr>
          <a:xfrm>
            <a:off x="9141705" y="3040692"/>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32" name="四角形: 角を丸くする 31">
            <a:extLst>
              <a:ext uri="{FF2B5EF4-FFF2-40B4-BE49-F238E27FC236}">
                <a16:creationId xmlns:a16="http://schemas.microsoft.com/office/drawing/2014/main" id="{DE918ACE-C13C-4E5A-9D41-C27D5725CF92}"/>
              </a:ext>
            </a:extLst>
          </p:cNvPr>
          <p:cNvSpPr/>
          <p:nvPr/>
        </p:nvSpPr>
        <p:spPr>
          <a:xfrm>
            <a:off x="9141705" y="3681977"/>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33" name="グループ化 32">
            <a:extLst>
              <a:ext uri="{FF2B5EF4-FFF2-40B4-BE49-F238E27FC236}">
                <a16:creationId xmlns:a16="http://schemas.microsoft.com/office/drawing/2014/main" id="{B783F262-AF9E-4A2D-983E-19896C7F012D}"/>
              </a:ext>
            </a:extLst>
          </p:cNvPr>
          <p:cNvGrpSpPr/>
          <p:nvPr/>
        </p:nvGrpSpPr>
        <p:grpSpPr>
          <a:xfrm>
            <a:off x="6101116" y="3030782"/>
            <a:ext cx="800103" cy="711508"/>
            <a:chOff x="10839216" y="2596497"/>
            <a:chExt cx="800103" cy="711508"/>
          </a:xfrm>
        </p:grpSpPr>
        <p:pic>
          <p:nvPicPr>
            <p:cNvPr id="34" name="Picture 4" descr="立ってスマホを使う人のイラスト（女性・無表情）">
              <a:extLst>
                <a:ext uri="{FF2B5EF4-FFF2-40B4-BE49-F238E27FC236}">
                  <a16:creationId xmlns:a16="http://schemas.microsoft.com/office/drawing/2014/main" id="{1DBFEF5B-61F9-43E7-9034-BC56518460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35" name="四角形: 角を丸くする 34">
              <a:extLst>
                <a:ext uri="{FF2B5EF4-FFF2-40B4-BE49-F238E27FC236}">
                  <a16:creationId xmlns:a16="http://schemas.microsoft.com/office/drawing/2014/main" id="{70131795-B252-4D17-AA35-0C0EC0CF5AF8}"/>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36" name="直線矢印コネクタ 35">
            <a:extLst>
              <a:ext uri="{FF2B5EF4-FFF2-40B4-BE49-F238E27FC236}">
                <a16:creationId xmlns:a16="http://schemas.microsoft.com/office/drawing/2014/main" id="{6FE4FE6D-77EA-40E1-86F5-3108A3D38524}"/>
              </a:ext>
            </a:extLst>
          </p:cNvPr>
          <p:cNvCxnSpPr>
            <a:cxnSpLocks/>
            <a:stCxn id="34" idx="3"/>
            <a:endCxn id="37" idx="1"/>
          </p:cNvCxnSpPr>
          <p:nvPr/>
        </p:nvCxnSpPr>
        <p:spPr>
          <a:xfrm>
            <a:off x="6840181" y="3280619"/>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34F88864-4B73-4AFC-97B8-7CC11E59A85B}"/>
              </a:ext>
            </a:extLst>
          </p:cNvPr>
          <p:cNvSpPr/>
          <p:nvPr/>
        </p:nvSpPr>
        <p:spPr>
          <a:xfrm>
            <a:off x="7474318" y="3394116"/>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38" name="直線矢印コネクタ 37">
            <a:extLst>
              <a:ext uri="{FF2B5EF4-FFF2-40B4-BE49-F238E27FC236}">
                <a16:creationId xmlns:a16="http://schemas.microsoft.com/office/drawing/2014/main" id="{326E7B6B-6CA6-4258-9321-E24A65992CE9}"/>
              </a:ext>
            </a:extLst>
          </p:cNvPr>
          <p:cNvCxnSpPr>
            <a:cxnSpLocks/>
            <a:stCxn id="37" idx="3"/>
            <a:endCxn id="31" idx="1"/>
          </p:cNvCxnSpPr>
          <p:nvPr/>
        </p:nvCxnSpPr>
        <p:spPr>
          <a:xfrm flipV="1">
            <a:off x="8689129" y="3240110"/>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矢印: 右 38">
            <a:extLst>
              <a:ext uri="{FF2B5EF4-FFF2-40B4-BE49-F238E27FC236}">
                <a16:creationId xmlns:a16="http://schemas.microsoft.com/office/drawing/2014/main" id="{4736E6E6-C3D5-4108-A4BD-CB9B474F8177}"/>
              </a:ext>
            </a:extLst>
          </p:cNvPr>
          <p:cNvSpPr/>
          <p:nvPr/>
        </p:nvSpPr>
        <p:spPr>
          <a:xfrm>
            <a:off x="5522330" y="325873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9D681D86-AD3A-4774-BFB1-665341EF28C5}"/>
              </a:ext>
            </a:extLst>
          </p:cNvPr>
          <p:cNvCxnSpPr>
            <a:cxnSpLocks/>
            <a:stCxn id="43" idx="1"/>
            <a:endCxn id="32" idx="3"/>
          </p:cNvCxnSpPr>
          <p:nvPr/>
        </p:nvCxnSpPr>
        <p:spPr>
          <a:xfrm flipH="1">
            <a:off x="10356517" y="3569443"/>
            <a:ext cx="397656" cy="311952"/>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四角形: 角を丸くする 42">
            <a:extLst>
              <a:ext uri="{FF2B5EF4-FFF2-40B4-BE49-F238E27FC236}">
                <a16:creationId xmlns:a16="http://schemas.microsoft.com/office/drawing/2014/main" id="{AC240811-644C-4E28-A11B-6FF20FE25C0C}"/>
              </a:ext>
            </a:extLst>
          </p:cNvPr>
          <p:cNvSpPr/>
          <p:nvPr/>
        </p:nvSpPr>
        <p:spPr>
          <a:xfrm>
            <a:off x="10754173" y="3487127"/>
            <a:ext cx="1028369" cy="1646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バージョンアップ</a:t>
            </a:r>
          </a:p>
        </p:txBody>
      </p:sp>
      <p:sp>
        <p:nvSpPr>
          <p:cNvPr id="48" name="四角形: 角を丸くする 47">
            <a:extLst>
              <a:ext uri="{FF2B5EF4-FFF2-40B4-BE49-F238E27FC236}">
                <a16:creationId xmlns:a16="http://schemas.microsoft.com/office/drawing/2014/main" id="{071A3BAE-C3CA-4CA9-AC07-8053A3179E60}"/>
              </a:ext>
            </a:extLst>
          </p:cNvPr>
          <p:cNvSpPr/>
          <p:nvPr/>
        </p:nvSpPr>
        <p:spPr>
          <a:xfrm>
            <a:off x="1602870" y="4881472"/>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49" name="四角形: 角を丸くする 48">
            <a:extLst>
              <a:ext uri="{FF2B5EF4-FFF2-40B4-BE49-F238E27FC236}">
                <a16:creationId xmlns:a16="http://schemas.microsoft.com/office/drawing/2014/main" id="{4627CE8A-4030-4A94-9675-D5CF25875EB7}"/>
              </a:ext>
            </a:extLst>
          </p:cNvPr>
          <p:cNvSpPr/>
          <p:nvPr/>
        </p:nvSpPr>
        <p:spPr>
          <a:xfrm>
            <a:off x="3548579" y="5329713"/>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50" name="四角形: 角を丸くする 49">
            <a:extLst>
              <a:ext uri="{FF2B5EF4-FFF2-40B4-BE49-F238E27FC236}">
                <a16:creationId xmlns:a16="http://schemas.microsoft.com/office/drawing/2014/main" id="{F7651B32-9839-4679-AC36-259109269AE6}"/>
              </a:ext>
            </a:extLst>
          </p:cNvPr>
          <p:cNvSpPr/>
          <p:nvPr/>
        </p:nvSpPr>
        <p:spPr>
          <a:xfrm>
            <a:off x="3548579" y="5970998"/>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51" name="グループ化 50">
            <a:extLst>
              <a:ext uri="{FF2B5EF4-FFF2-40B4-BE49-F238E27FC236}">
                <a16:creationId xmlns:a16="http://schemas.microsoft.com/office/drawing/2014/main" id="{3C86CC2E-6435-4440-9694-6554DC9F7387}"/>
              </a:ext>
            </a:extLst>
          </p:cNvPr>
          <p:cNvGrpSpPr/>
          <p:nvPr/>
        </p:nvGrpSpPr>
        <p:grpSpPr>
          <a:xfrm>
            <a:off x="507990" y="5319803"/>
            <a:ext cx="800103" cy="711508"/>
            <a:chOff x="10839216" y="2596497"/>
            <a:chExt cx="800103" cy="711508"/>
          </a:xfrm>
        </p:grpSpPr>
        <p:pic>
          <p:nvPicPr>
            <p:cNvPr id="52" name="Picture 4" descr="立ってスマホを使う人のイラスト（女性・無表情）">
              <a:extLst>
                <a:ext uri="{FF2B5EF4-FFF2-40B4-BE49-F238E27FC236}">
                  <a16:creationId xmlns:a16="http://schemas.microsoft.com/office/drawing/2014/main" id="{6A821535-D476-4E4A-A556-3A4AB3B856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53" name="四角形: 角を丸くする 52">
              <a:extLst>
                <a:ext uri="{FF2B5EF4-FFF2-40B4-BE49-F238E27FC236}">
                  <a16:creationId xmlns:a16="http://schemas.microsoft.com/office/drawing/2014/main" id="{59A47593-956B-4FF5-AF59-413F0EC8D4C9}"/>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54" name="直線矢印コネクタ 53">
            <a:extLst>
              <a:ext uri="{FF2B5EF4-FFF2-40B4-BE49-F238E27FC236}">
                <a16:creationId xmlns:a16="http://schemas.microsoft.com/office/drawing/2014/main" id="{ACE236CF-FF3F-4858-9173-376D78327EDB}"/>
              </a:ext>
            </a:extLst>
          </p:cNvPr>
          <p:cNvCxnSpPr>
            <a:cxnSpLocks/>
            <a:stCxn id="52" idx="3"/>
            <a:endCxn id="55" idx="1"/>
          </p:cNvCxnSpPr>
          <p:nvPr/>
        </p:nvCxnSpPr>
        <p:spPr>
          <a:xfrm>
            <a:off x="1247055" y="5569640"/>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四角形: 角を丸くする 54">
            <a:extLst>
              <a:ext uri="{FF2B5EF4-FFF2-40B4-BE49-F238E27FC236}">
                <a16:creationId xmlns:a16="http://schemas.microsoft.com/office/drawing/2014/main" id="{FD283ED0-E808-4312-A50B-0C04CD7A5B2D}"/>
              </a:ext>
            </a:extLst>
          </p:cNvPr>
          <p:cNvSpPr/>
          <p:nvPr/>
        </p:nvSpPr>
        <p:spPr>
          <a:xfrm>
            <a:off x="1881192" y="5683137"/>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56" name="直線矢印コネクタ 55">
            <a:extLst>
              <a:ext uri="{FF2B5EF4-FFF2-40B4-BE49-F238E27FC236}">
                <a16:creationId xmlns:a16="http://schemas.microsoft.com/office/drawing/2014/main" id="{EB3FA1BE-6CD5-4206-B467-741ECA12B692}"/>
              </a:ext>
            </a:extLst>
          </p:cNvPr>
          <p:cNvCxnSpPr>
            <a:cxnSpLocks/>
            <a:stCxn id="55" idx="3"/>
            <a:endCxn id="50" idx="1"/>
          </p:cNvCxnSpPr>
          <p:nvPr/>
        </p:nvCxnSpPr>
        <p:spPr>
          <a:xfrm>
            <a:off x="3096003" y="5882555"/>
            <a:ext cx="452576" cy="28786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矢印: 右 59">
            <a:extLst>
              <a:ext uri="{FF2B5EF4-FFF2-40B4-BE49-F238E27FC236}">
                <a16:creationId xmlns:a16="http://schemas.microsoft.com/office/drawing/2014/main" id="{881954E7-32BE-4401-BA43-4E030D670107}"/>
              </a:ext>
            </a:extLst>
          </p:cNvPr>
          <p:cNvSpPr/>
          <p:nvPr/>
        </p:nvSpPr>
        <p:spPr>
          <a:xfrm rot="9209475">
            <a:off x="5497456" y="446644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四角形: 角を丸くする 60">
            <a:extLst>
              <a:ext uri="{FF2B5EF4-FFF2-40B4-BE49-F238E27FC236}">
                <a16:creationId xmlns:a16="http://schemas.microsoft.com/office/drawing/2014/main" id="{C2C2238E-03A8-4BFE-AAFB-49E8689E06F4}"/>
              </a:ext>
            </a:extLst>
          </p:cNvPr>
          <p:cNvSpPr/>
          <p:nvPr/>
        </p:nvSpPr>
        <p:spPr>
          <a:xfrm>
            <a:off x="4172903" y="2491996"/>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Blue</a:t>
            </a:r>
            <a:r>
              <a:rPr kumimoji="1" lang="ja-JP" altLang="en-US" sz="1000">
                <a:solidFill>
                  <a:schemeClr val="bg1"/>
                </a:solidFill>
                <a:latin typeface="Meiryo UI" panose="020B0604030504040204" pitchFamily="50" charset="-128"/>
                <a:ea typeface="Meiryo UI" panose="020B0604030504040204" pitchFamily="50" charset="-128"/>
              </a:rPr>
              <a:t>を公開中</a:t>
            </a:r>
          </a:p>
        </p:txBody>
      </p:sp>
      <p:sp>
        <p:nvSpPr>
          <p:cNvPr id="62" name="四角形: 角を丸くする 61">
            <a:extLst>
              <a:ext uri="{FF2B5EF4-FFF2-40B4-BE49-F238E27FC236}">
                <a16:creationId xmlns:a16="http://schemas.microsoft.com/office/drawing/2014/main" id="{BF71FB4F-E737-4A72-8A0A-D516A4493B9D}"/>
              </a:ext>
            </a:extLst>
          </p:cNvPr>
          <p:cNvSpPr/>
          <p:nvPr/>
        </p:nvSpPr>
        <p:spPr>
          <a:xfrm>
            <a:off x="9792046" y="2491996"/>
            <a:ext cx="1093062"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Green</a:t>
            </a:r>
            <a:r>
              <a:rPr kumimoji="1" lang="ja-JP" altLang="en-US" sz="1000">
                <a:solidFill>
                  <a:schemeClr val="bg1"/>
                </a:solidFill>
                <a:latin typeface="Meiryo UI" panose="020B0604030504040204" pitchFamily="50" charset="-128"/>
                <a:ea typeface="Meiryo UI" panose="020B0604030504040204" pitchFamily="50" charset="-128"/>
              </a:rPr>
              <a:t>をデプロイ</a:t>
            </a:r>
          </a:p>
        </p:txBody>
      </p:sp>
      <p:sp>
        <p:nvSpPr>
          <p:cNvPr id="63" name="四角形: 角を丸くする 62">
            <a:extLst>
              <a:ext uri="{FF2B5EF4-FFF2-40B4-BE49-F238E27FC236}">
                <a16:creationId xmlns:a16="http://schemas.microsoft.com/office/drawing/2014/main" id="{1DC6A55C-CEE2-49BC-A9F9-FF582613DBA4}"/>
              </a:ext>
            </a:extLst>
          </p:cNvPr>
          <p:cNvSpPr/>
          <p:nvPr/>
        </p:nvSpPr>
        <p:spPr>
          <a:xfrm>
            <a:off x="4155984" y="4753962"/>
            <a:ext cx="974035" cy="260216"/>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1000">
                <a:solidFill>
                  <a:schemeClr val="bg1"/>
                </a:solidFill>
                <a:latin typeface="Meiryo UI" panose="020B0604030504040204" pitchFamily="50" charset="-128"/>
                <a:ea typeface="Meiryo UI" panose="020B0604030504040204" pitchFamily="50" charset="-128"/>
              </a:rPr>
              <a:t>Green</a:t>
            </a:r>
            <a:r>
              <a:rPr kumimoji="1" lang="ja-JP" altLang="en-US" sz="1000">
                <a:solidFill>
                  <a:schemeClr val="bg1"/>
                </a:solidFill>
                <a:latin typeface="Meiryo UI" panose="020B0604030504040204" pitchFamily="50" charset="-128"/>
                <a:ea typeface="Meiryo UI" panose="020B0604030504040204" pitchFamily="50" charset="-128"/>
              </a:rPr>
              <a:t>に切替</a:t>
            </a:r>
          </a:p>
        </p:txBody>
      </p:sp>
      <p:sp>
        <p:nvSpPr>
          <p:cNvPr id="71" name="四角形: 角を丸くする 70">
            <a:extLst>
              <a:ext uri="{FF2B5EF4-FFF2-40B4-BE49-F238E27FC236}">
                <a16:creationId xmlns:a16="http://schemas.microsoft.com/office/drawing/2014/main" id="{12E2C05F-AC32-4F15-960A-1CDD3DE06907}"/>
              </a:ext>
            </a:extLst>
          </p:cNvPr>
          <p:cNvSpPr/>
          <p:nvPr/>
        </p:nvSpPr>
        <p:spPr>
          <a:xfrm>
            <a:off x="7191034" y="4862680"/>
            <a:ext cx="3333297" cy="1682127"/>
          </a:xfrm>
          <a:prstGeom prst="roundRect">
            <a:avLst>
              <a:gd name="adj" fmla="val 7622"/>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AWS</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r>
              <a:rPr kumimoji="1" lang="en-US" altLang="ja-JP" sz="1000">
                <a:solidFill>
                  <a:schemeClr val="tx1">
                    <a:lumMod val="50000"/>
                    <a:lumOff val="50000"/>
                  </a:schemeClr>
                </a:solidFill>
                <a:latin typeface="Meiryo UI" panose="020B0604030504040204" pitchFamily="50" charset="-128"/>
                <a:ea typeface="Meiryo UI" panose="020B0604030504040204" pitchFamily="50" charset="-128"/>
              </a:rPr>
              <a:t>Runtime</a:t>
            </a: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a:t>
            </a:r>
          </a:p>
        </p:txBody>
      </p:sp>
      <p:sp>
        <p:nvSpPr>
          <p:cNvPr id="72" name="四角形: 角を丸くする 71">
            <a:extLst>
              <a:ext uri="{FF2B5EF4-FFF2-40B4-BE49-F238E27FC236}">
                <a16:creationId xmlns:a16="http://schemas.microsoft.com/office/drawing/2014/main" id="{86D2144E-DBA8-4F57-B419-C9B7FF3EE5DF}"/>
              </a:ext>
            </a:extLst>
          </p:cNvPr>
          <p:cNvSpPr/>
          <p:nvPr/>
        </p:nvSpPr>
        <p:spPr>
          <a:xfrm>
            <a:off x="9136743" y="5310921"/>
            <a:ext cx="1214811" cy="398835"/>
          </a:xfrm>
          <a:prstGeom prst="roundRect">
            <a:avLst>
              <a:gd name="adj" fmla="val 151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 API</a:t>
            </a:r>
          </a:p>
        </p:txBody>
      </p:sp>
      <p:sp>
        <p:nvSpPr>
          <p:cNvPr id="73" name="四角形: 角を丸くする 72">
            <a:extLst>
              <a:ext uri="{FF2B5EF4-FFF2-40B4-BE49-F238E27FC236}">
                <a16:creationId xmlns:a16="http://schemas.microsoft.com/office/drawing/2014/main" id="{7E66FFD7-5A5D-4746-98F0-26FA1805B0E3}"/>
              </a:ext>
            </a:extLst>
          </p:cNvPr>
          <p:cNvSpPr/>
          <p:nvPr/>
        </p:nvSpPr>
        <p:spPr>
          <a:xfrm>
            <a:off x="9136743" y="5952206"/>
            <a:ext cx="1214812" cy="398835"/>
          </a:xfrm>
          <a:prstGeom prst="roundRect">
            <a:avLst>
              <a:gd name="adj" fmla="val 2009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a:latin typeface="Meiryo UI" panose="020B0604030504040204" pitchFamily="50" charset="-128"/>
                <a:ea typeface="Meiryo UI" panose="020B0604030504040204" pitchFamily="50" charset="-128"/>
              </a:rPr>
              <a:t>REST</a:t>
            </a:r>
            <a:r>
              <a:rPr kumimoji="1" lang="ja-JP" altLang="en-US" sz="1000">
                <a:latin typeface="Meiryo UI" panose="020B0604030504040204" pitchFamily="50" charset="-128"/>
                <a:ea typeface="Meiryo UI" panose="020B0604030504040204" pitchFamily="50" charset="-128"/>
              </a:rPr>
              <a:t> </a:t>
            </a:r>
            <a:r>
              <a:rPr kumimoji="1" lang="en-US" altLang="ja-JP" sz="1000">
                <a:latin typeface="Meiryo UI" panose="020B0604030504040204" pitchFamily="50" charset="-128"/>
                <a:ea typeface="Meiryo UI" panose="020B0604030504040204" pitchFamily="50" charset="-128"/>
              </a:rPr>
              <a:t>API</a:t>
            </a:r>
            <a:endParaRPr kumimoji="1" lang="ja-JP" altLang="en-US" sz="1000">
              <a:latin typeface="Meiryo UI" panose="020B0604030504040204" pitchFamily="50" charset="-128"/>
              <a:ea typeface="Meiryo UI" panose="020B0604030504040204" pitchFamily="50" charset="-128"/>
            </a:endParaRPr>
          </a:p>
        </p:txBody>
      </p:sp>
      <p:grpSp>
        <p:nvGrpSpPr>
          <p:cNvPr id="74" name="グループ化 73">
            <a:extLst>
              <a:ext uri="{FF2B5EF4-FFF2-40B4-BE49-F238E27FC236}">
                <a16:creationId xmlns:a16="http://schemas.microsoft.com/office/drawing/2014/main" id="{362904AC-C391-465D-BD83-170297453432}"/>
              </a:ext>
            </a:extLst>
          </p:cNvPr>
          <p:cNvGrpSpPr/>
          <p:nvPr/>
        </p:nvGrpSpPr>
        <p:grpSpPr>
          <a:xfrm>
            <a:off x="6096154" y="5301011"/>
            <a:ext cx="800103" cy="711508"/>
            <a:chOff x="10839216" y="2596497"/>
            <a:chExt cx="800103" cy="711508"/>
          </a:xfrm>
        </p:grpSpPr>
        <p:pic>
          <p:nvPicPr>
            <p:cNvPr id="75" name="Picture 4" descr="立ってスマホを使う人のイラスト（女性・無表情）">
              <a:extLst>
                <a:ext uri="{FF2B5EF4-FFF2-40B4-BE49-F238E27FC236}">
                  <a16:creationId xmlns:a16="http://schemas.microsoft.com/office/drawing/2014/main" id="{69AC1EF9-93D6-4F18-91A5-C3A10138FF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413"/>
            <a:stretch/>
          </p:blipFill>
          <p:spPr bwMode="auto">
            <a:xfrm>
              <a:off x="10900255" y="2596497"/>
              <a:ext cx="678026" cy="499673"/>
            </a:xfrm>
            <a:prstGeom prst="rect">
              <a:avLst/>
            </a:prstGeom>
            <a:noFill/>
            <a:extLst>
              <a:ext uri="{909E8E84-426E-40DD-AFC4-6F175D3DCCD1}">
                <a14:hiddenFill xmlns:a14="http://schemas.microsoft.com/office/drawing/2010/main">
                  <a:solidFill>
                    <a:srgbClr val="FFFFFF"/>
                  </a:solidFill>
                </a14:hiddenFill>
              </a:ext>
            </a:extLst>
          </p:spPr>
        </p:pic>
        <p:sp>
          <p:nvSpPr>
            <p:cNvPr id="76" name="四角形: 角を丸くする 75">
              <a:extLst>
                <a:ext uri="{FF2B5EF4-FFF2-40B4-BE49-F238E27FC236}">
                  <a16:creationId xmlns:a16="http://schemas.microsoft.com/office/drawing/2014/main" id="{5B32FD55-1774-4F7E-B9CF-CA2C96150977}"/>
                </a:ext>
              </a:extLst>
            </p:cNvPr>
            <p:cNvSpPr/>
            <p:nvPr/>
          </p:nvSpPr>
          <p:spPr>
            <a:xfrm>
              <a:off x="10839216" y="3122675"/>
              <a:ext cx="800103" cy="1853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solidFill>
                    <a:schemeClr val="tx1">
                      <a:lumMod val="50000"/>
                      <a:lumOff val="50000"/>
                    </a:schemeClr>
                  </a:solidFill>
                  <a:latin typeface="Meiryo UI" panose="020B0604030504040204" pitchFamily="50" charset="-128"/>
                  <a:ea typeface="Meiryo UI" panose="020B0604030504040204" pitchFamily="50" charset="-128"/>
                </a:rPr>
                <a:t>ユーザ</a:t>
              </a:r>
            </a:p>
          </p:txBody>
        </p:sp>
      </p:grpSp>
      <p:cxnSp>
        <p:nvCxnSpPr>
          <p:cNvPr id="77" name="直線矢印コネクタ 76">
            <a:extLst>
              <a:ext uri="{FF2B5EF4-FFF2-40B4-BE49-F238E27FC236}">
                <a16:creationId xmlns:a16="http://schemas.microsoft.com/office/drawing/2014/main" id="{85D56393-668F-41DB-8B60-891283CD33C1}"/>
              </a:ext>
            </a:extLst>
          </p:cNvPr>
          <p:cNvCxnSpPr>
            <a:cxnSpLocks/>
            <a:stCxn id="75" idx="3"/>
            <a:endCxn id="78" idx="1"/>
          </p:cNvCxnSpPr>
          <p:nvPr/>
        </p:nvCxnSpPr>
        <p:spPr>
          <a:xfrm>
            <a:off x="6835219" y="5550848"/>
            <a:ext cx="634137" cy="3129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四角形: 角を丸くする 77">
            <a:extLst>
              <a:ext uri="{FF2B5EF4-FFF2-40B4-BE49-F238E27FC236}">
                <a16:creationId xmlns:a16="http://schemas.microsoft.com/office/drawing/2014/main" id="{793AF79E-353E-47C2-8305-3BEAD1A780C1}"/>
              </a:ext>
            </a:extLst>
          </p:cNvPr>
          <p:cNvSpPr/>
          <p:nvPr/>
        </p:nvSpPr>
        <p:spPr>
          <a:xfrm>
            <a:off x="7469356" y="5664345"/>
            <a:ext cx="1214811" cy="398835"/>
          </a:xfrm>
          <a:prstGeom prst="roundRect">
            <a:avLst>
              <a:gd name="adj" fmla="val 1511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a:latin typeface="Meiryo UI" panose="020B0604030504040204" pitchFamily="50" charset="-128"/>
                <a:ea typeface="Meiryo UI" panose="020B0604030504040204" pitchFamily="50" charset="-128"/>
              </a:rPr>
              <a:t>ロードバランサ</a:t>
            </a:r>
            <a:endParaRPr kumimoji="1" lang="en-US" altLang="ja-JP" sz="1000">
              <a:latin typeface="Meiryo UI" panose="020B0604030504040204" pitchFamily="50" charset="-128"/>
              <a:ea typeface="Meiryo UI" panose="020B0604030504040204" pitchFamily="50" charset="-128"/>
            </a:endParaRPr>
          </a:p>
        </p:txBody>
      </p:sp>
      <p:cxnSp>
        <p:nvCxnSpPr>
          <p:cNvPr id="79" name="直線矢印コネクタ 78">
            <a:extLst>
              <a:ext uri="{FF2B5EF4-FFF2-40B4-BE49-F238E27FC236}">
                <a16:creationId xmlns:a16="http://schemas.microsoft.com/office/drawing/2014/main" id="{8438925D-000E-4EF5-909C-1CDE8BCBA328}"/>
              </a:ext>
            </a:extLst>
          </p:cNvPr>
          <p:cNvCxnSpPr>
            <a:cxnSpLocks/>
            <a:stCxn id="78" idx="3"/>
            <a:endCxn id="72" idx="1"/>
          </p:cNvCxnSpPr>
          <p:nvPr/>
        </p:nvCxnSpPr>
        <p:spPr>
          <a:xfrm flipV="1">
            <a:off x="8684167" y="5510339"/>
            <a:ext cx="452576" cy="35342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四角形: 角を丸くする 79">
            <a:extLst>
              <a:ext uri="{FF2B5EF4-FFF2-40B4-BE49-F238E27FC236}">
                <a16:creationId xmlns:a16="http://schemas.microsoft.com/office/drawing/2014/main" id="{21F99BD3-66CF-4C9D-981F-55DE4313ACE8}"/>
              </a:ext>
            </a:extLst>
          </p:cNvPr>
          <p:cNvSpPr/>
          <p:nvPr/>
        </p:nvSpPr>
        <p:spPr>
          <a:xfrm>
            <a:off x="9761067" y="4732898"/>
            <a:ext cx="1347657" cy="219621"/>
          </a:xfrm>
          <a:prstGeom prst="roundRect">
            <a:avLst>
              <a:gd name="adj" fmla="val 15278"/>
            </a:avLst>
          </a:prstGeom>
          <a:solidFill>
            <a:srgbClr val="FF0066"/>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kumimoji="1" lang="ja-JP" altLang="en-US" sz="1000">
                <a:solidFill>
                  <a:schemeClr val="bg1"/>
                </a:solidFill>
                <a:latin typeface="Meiryo UI" panose="020B0604030504040204" pitchFamily="50" charset="-128"/>
                <a:ea typeface="Meiryo UI" panose="020B0604030504040204" pitchFamily="50" charset="-128"/>
              </a:rPr>
              <a:t>すぐに戻すことも可能</a:t>
            </a:r>
          </a:p>
        </p:txBody>
      </p:sp>
      <p:sp>
        <p:nvSpPr>
          <p:cNvPr id="81" name="矢印: 右 80">
            <a:extLst>
              <a:ext uri="{FF2B5EF4-FFF2-40B4-BE49-F238E27FC236}">
                <a16:creationId xmlns:a16="http://schemas.microsoft.com/office/drawing/2014/main" id="{545D3A75-607A-432B-AE61-755377E9944E}"/>
              </a:ext>
            </a:extLst>
          </p:cNvPr>
          <p:cNvSpPr/>
          <p:nvPr/>
        </p:nvSpPr>
        <p:spPr>
          <a:xfrm>
            <a:off x="5477447" y="548880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8730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管理者によるリリース承認</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日</a:t>
            </a:r>
            <a:r>
              <a:rPr kumimoji="1" lang="en-US" altLang="ja-JP" sz="2000">
                <a:latin typeface="Meiryo UI" panose="020B0604030504040204" pitchFamily="50" charset="-128"/>
                <a:ea typeface="Meiryo UI" panose="020B0604030504040204" pitchFamily="50" charset="-128"/>
              </a:rPr>
              <a:t>10</a:t>
            </a:r>
            <a:r>
              <a:rPr kumimoji="1" lang="ja-JP" altLang="en-US" sz="2000">
                <a:latin typeface="Meiryo UI" panose="020B0604030504040204" pitchFamily="50" charset="-128"/>
                <a:ea typeface="Meiryo UI" panose="020B0604030504040204" pitchFamily="50" charset="-128"/>
              </a:rPr>
              <a:t>回デプロイを目指したいのですが、</a:t>
            </a:r>
            <a:r>
              <a:rPr kumimoji="1" lang="ja-JP" altLang="en-US" sz="2000">
                <a:highlight>
                  <a:srgbClr val="FFFF00"/>
                </a:highlight>
                <a:latin typeface="Meiryo UI" panose="020B0604030504040204" pitchFamily="50" charset="-128"/>
                <a:ea typeface="Meiryo UI" panose="020B0604030504040204" pitchFamily="50" charset="-128"/>
              </a:rPr>
              <a:t>組織文化や責任の所在</a:t>
            </a:r>
            <a:r>
              <a:rPr kumimoji="1" lang="ja-JP" altLang="en-US" sz="2000">
                <a:latin typeface="Meiryo UI" panose="020B0604030504040204" pitchFamily="50" charset="-128"/>
                <a:ea typeface="Meiryo UI" panose="020B0604030504040204" pitchFamily="50" charset="-128"/>
              </a:rPr>
              <a:t>を明らかにするため、</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管理者が承認しないとリリースできない仕組みを取り入れる場合があります。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pic>
        <p:nvPicPr>
          <p:cNvPr id="1026" name="Picture 2" descr="オンスイッチのイラスト">
            <a:extLst>
              <a:ext uri="{FF2B5EF4-FFF2-40B4-BE49-F238E27FC236}">
                <a16:creationId xmlns:a16="http://schemas.microsoft.com/office/drawing/2014/main" id="{09AA80C7-2F61-4478-B104-F4720D066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819" y="2621149"/>
            <a:ext cx="2506362" cy="223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84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pic>
        <p:nvPicPr>
          <p:cNvPr id="8" name="図 7">
            <a:extLst>
              <a:ext uri="{FF2B5EF4-FFF2-40B4-BE49-F238E27FC236}">
                <a16:creationId xmlns:a16="http://schemas.microsoft.com/office/drawing/2014/main" id="{C72868D0-C3DC-4584-AD4B-1E802C64582E}"/>
              </a:ext>
            </a:extLst>
          </p:cNvPr>
          <p:cNvPicPr>
            <a:picLocks noChangeAspect="1"/>
          </p:cNvPicPr>
          <p:nvPr/>
        </p:nvPicPr>
        <p:blipFill>
          <a:blip r:embed="rId3"/>
          <a:stretch>
            <a:fillRect/>
          </a:stretch>
        </p:blipFill>
        <p:spPr>
          <a:xfrm>
            <a:off x="2823940" y="2530806"/>
            <a:ext cx="6325457" cy="2180929"/>
          </a:xfrm>
          <a:prstGeom prst="rect">
            <a:avLst/>
          </a:prstGeom>
        </p:spPr>
      </p:pic>
    </p:spTree>
    <p:extLst>
      <p:ext uri="{BB962C8B-B14F-4D97-AF65-F5344CB8AC3E}">
        <p14:creationId xmlns:p14="http://schemas.microsoft.com/office/powerpoint/2010/main" val="23281538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5</a:t>
            </a:r>
            <a:r>
              <a:rPr lang="ja-JP" altLang="en-US" sz="4400" b="1">
                <a:solidFill>
                  <a:schemeClr val="bg1"/>
                </a:solidFill>
                <a:latin typeface="Meiryo UI" panose="020B0604030504040204" pitchFamily="50" charset="-128"/>
                <a:ea typeface="Meiryo UI" panose="020B0604030504040204" pitchFamily="50" charset="-128"/>
              </a:rPr>
              <a:t>分休憩</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Tree>
    <p:extLst>
      <p:ext uri="{BB962C8B-B14F-4D97-AF65-F5344CB8AC3E}">
        <p14:creationId xmlns:p14="http://schemas.microsoft.com/office/powerpoint/2010/main" val="9016423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モニタリング</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Tree>
    <p:extLst>
      <p:ext uri="{BB962C8B-B14F-4D97-AF65-F5344CB8AC3E}">
        <p14:creationId xmlns:p14="http://schemas.microsoft.com/office/powerpoint/2010/main" val="827565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モニタリング</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サービスの</a:t>
            </a:r>
            <a:r>
              <a:rPr kumimoji="1" lang="ja-JP" altLang="en-US" sz="2000">
                <a:highlight>
                  <a:srgbClr val="FFFF00"/>
                </a:highlight>
                <a:latin typeface="Meiryo UI" panose="020B0604030504040204" pitchFamily="50" charset="-128"/>
                <a:ea typeface="Meiryo UI" panose="020B0604030504040204" pitchFamily="50" charset="-128"/>
              </a:rPr>
              <a:t>安定運用</a:t>
            </a:r>
            <a:r>
              <a:rPr kumimoji="1" lang="ja-JP" altLang="en-US" sz="2000">
                <a:latin typeface="Meiryo UI" panose="020B0604030504040204" pitchFamily="50" charset="-128"/>
                <a:ea typeface="Meiryo UI" panose="020B0604030504040204" pitchFamily="50" charset="-128"/>
              </a:rPr>
              <a:t>を実現するためにサービスの稼働状況をモニタリングします。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モニタリングには</a:t>
            </a:r>
            <a:r>
              <a:rPr kumimoji="1" lang="en-US" altLang="ja-JP" sz="2000">
                <a:latin typeface="Meiryo UI" panose="020B0604030504040204" pitchFamily="50" charset="-128"/>
                <a:ea typeface="Meiryo UI" panose="020B0604030504040204" pitchFamily="50" charset="-128"/>
                <a:hlinkClick r:id="rId3"/>
              </a:rPr>
              <a:t>Datadog</a:t>
            </a:r>
            <a:r>
              <a:rPr kumimoji="1" lang="ja-JP" altLang="en-US" sz="2000">
                <a:latin typeface="Meiryo UI" panose="020B0604030504040204" pitchFamily="50" charset="-128"/>
                <a:ea typeface="Meiryo UI" panose="020B0604030504040204" pitchFamily="50" charset="-128"/>
              </a:rPr>
              <a:t>を使用します。</a:t>
            </a:r>
            <a:r>
              <a:rPr kumimoji="1" lang="en-US" altLang="ja-JP" sz="2000">
                <a:latin typeface="Meiryo UI" panose="020B0604030504040204" pitchFamily="50" charset="-128"/>
                <a:ea typeface="Meiryo UI" panose="020B0604030504040204" pitchFamily="50" charset="-128"/>
              </a:rPr>
              <a:t>Datadog</a:t>
            </a:r>
            <a:r>
              <a:rPr kumimoji="1" lang="ja-JP" altLang="en-US" sz="2000">
                <a:latin typeface="Meiryo UI" panose="020B0604030504040204" pitchFamily="50" charset="-128"/>
                <a:ea typeface="Meiryo UI" panose="020B0604030504040204" pitchFamily="50" charset="-128"/>
              </a:rPr>
              <a:t>により次のことを実施できます。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障害検知、予兆検知</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アプリやミドルのログに含まれる文字列やリソースの数値（</a:t>
            </a:r>
            <a:r>
              <a:rPr kumimoji="1" lang="en-US" altLang="ja-JP" sz="2000">
                <a:latin typeface="Meiryo UI" panose="020B0604030504040204" pitchFamily="50" charset="-128"/>
                <a:ea typeface="Meiryo UI" panose="020B0604030504040204" pitchFamily="50" charset="-128"/>
              </a:rPr>
              <a:t>CPU</a:t>
            </a:r>
            <a:r>
              <a:rPr kumimoji="1" lang="ja-JP" altLang="en-US" sz="2000">
                <a:latin typeface="Meiryo UI" panose="020B0604030504040204" pitchFamily="50" charset="-128"/>
                <a:ea typeface="Meiryo UI" panose="020B0604030504040204" pitchFamily="50" charset="-128"/>
              </a:rPr>
              <a:t>等）を使って障害や予兆を検知できます。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検知した場合は次に説明するインシデント管理に通知します。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ダッシュボード</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モニタリングしている状況を可視化します。単純に見れるだけでなく、ある時間帯の複数のモニタリング対象</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の状況を一目で見る、といった問題箇所の特定に役立つような絞り込みができます。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ログ検索</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複数のログを集約し、横断的にログの内容を検索できます。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pic>
        <p:nvPicPr>
          <p:cNvPr id="2" name="図 1">
            <a:extLst>
              <a:ext uri="{FF2B5EF4-FFF2-40B4-BE49-F238E27FC236}">
                <a16:creationId xmlns:a16="http://schemas.microsoft.com/office/drawing/2014/main" id="{A73564E0-99DA-4BDC-90EE-DA222D850CCB}"/>
              </a:ext>
            </a:extLst>
          </p:cNvPr>
          <p:cNvPicPr>
            <a:picLocks noChangeAspect="1"/>
          </p:cNvPicPr>
          <p:nvPr/>
        </p:nvPicPr>
        <p:blipFill>
          <a:blip r:embed="rId4"/>
          <a:stretch>
            <a:fillRect/>
          </a:stretch>
        </p:blipFill>
        <p:spPr>
          <a:xfrm>
            <a:off x="8610600" y="230531"/>
            <a:ext cx="3239478" cy="1253591"/>
          </a:xfrm>
          <a:prstGeom prst="rect">
            <a:avLst/>
          </a:prstGeom>
        </p:spPr>
      </p:pic>
    </p:spTree>
    <p:extLst>
      <p:ext uri="{BB962C8B-B14F-4D97-AF65-F5344CB8AC3E}">
        <p14:creationId xmlns:p14="http://schemas.microsoft.com/office/powerpoint/2010/main" val="3790050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pic>
        <p:nvPicPr>
          <p:cNvPr id="9" name="図 8">
            <a:extLst>
              <a:ext uri="{FF2B5EF4-FFF2-40B4-BE49-F238E27FC236}">
                <a16:creationId xmlns:a16="http://schemas.microsoft.com/office/drawing/2014/main" id="{28BC7759-D806-4F10-9034-0A3AE53064A9}"/>
              </a:ext>
            </a:extLst>
          </p:cNvPr>
          <p:cNvPicPr>
            <a:picLocks noChangeAspect="1"/>
          </p:cNvPicPr>
          <p:nvPr/>
        </p:nvPicPr>
        <p:blipFill>
          <a:blip r:embed="rId3"/>
          <a:stretch>
            <a:fillRect/>
          </a:stretch>
        </p:blipFill>
        <p:spPr>
          <a:xfrm>
            <a:off x="4017789" y="3014087"/>
            <a:ext cx="3182388" cy="1231499"/>
          </a:xfrm>
          <a:prstGeom prst="rect">
            <a:avLst/>
          </a:prstGeom>
        </p:spPr>
      </p:pic>
    </p:spTree>
    <p:extLst>
      <p:ext uri="{BB962C8B-B14F-4D97-AF65-F5344CB8AC3E}">
        <p14:creationId xmlns:p14="http://schemas.microsoft.com/office/powerpoint/2010/main" val="371840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DevOps</a:t>
            </a:r>
            <a:r>
              <a:rPr lang="ja-JP" altLang="en-US" sz="4400" b="1">
                <a:solidFill>
                  <a:schemeClr val="bg1"/>
                </a:solidFill>
                <a:latin typeface="Meiryo UI" panose="020B0604030504040204" pitchFamily="50" charset="-128"/>
                <a:ea typeface="Meiryo UI" panose="020B0604030504040204" pitchFamily="50" charset="-128"/>
              </a:rPr>
              <a:t>のやり方を学ぶハンズオン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インシデント管理</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1603639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インシデント管理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モニタリングによりサービスの稼働状況が可視化され、障害や予兆を検知できる状態になります。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サービスが成長し利用者と機能数が増えることで、モニタリングにより検知されるアラートの数は増加します。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増加するアラートを効率的かつ確実に対応されるようにインシデント管理を行います。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インシデント管理には</a:t>
            </a:r>
            <a:r>
              <a:rPr kumimoji="1" lang="en-US" altLang="ja-JP" sz="2000">
                <a:latin typeface="Meiryo UI" panose="020B0604030504040204" pitchFamily="50" charset="-128"/>
                <a:ea typeface="Meiryo UI" panose="020B0604030504040204" pitchFamily="50" charset="-128"/>
              </a:rPr>
              <a:t>PagerDuty</a:t>
            </a:r>
            <a:r>
              <a:rPr kumimoji="1" lang="ja-JP" altLang="en-US" sz="2000">
                <a:latin typeface="Meiryo UI" panose="020B0604030504040204" pitchFamily="50" charset="-128"/>
                <a:ea typeface="Meiryo UI" panose="020B0604030504040204" pitchFamily="50" charset="-128"/>
              </a:rPr>
              <a:t>を使用します。</a:t>
            </a:r>
            <a:r>
              <a:rPr kumimoji="1" lang="en-US" altLang="ja-JP" sz="2000">
                <a:latin typeface="Meiryo UI" panose="020B0604030504040204" pitchFamily="50" charset="-128"/>
                <a:ea typeface="Meiryo UI" panose="020B0604030504040204" pitchFamily="50" charset="-128"/>
              </a:rPr>
              <a:t>PagerDuty</a:t>
            </a:r>
            <a:r>
              <a:rPr kumimoji="1" lang="ja-JP" altLang="en-US" sz="2000">
                <a:latin typeface="Meiryo UI" panose="020B0604030504040204" pitchFamily="50" charset="-128"/>
                <a:ea typeface="Meiryo UI" panose="020B0604030504040204" pitchFamily="50" charset="-128"/>
              </a:rPr>
              <a:t>により次のことを実施できます。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アラートの通報</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連絡網のようなものです。通報ルールを設定し、ルールに基づき連絡がつくまで通報していきます。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確実に誰かにアラートが通報されます。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u="sng">
                <a:latin typeface="Meiryo UI" panose="020B0604030504040204" pitchFamily="50" charset="-128"/>
                <a:ea typeface="Meiryo UI" panose="020B0604030504040204" pitchFamily="50" charset="-128"/>
              </a:rPr>
              <a:t>オンコールのスケジューリング</a:t>
            </a:r>
            <a:endParaRPr kumimoji="1" lang="en-US" altLang="ja-JP" sz="2000" u="sng">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当番表のようなものです。メンバーのスケジューリングができ問題発生時に対応者不在といった状況を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　未然に防ぐことができます。</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pic>
        <p:nvPicPr>
          <p:cNvPr id="4" name="図 3">
            <a:extLst>
              <a:ext uri="{FF2B5EF4-FFF2-40B4-BE49-F238E27FC236}">
                <a16:creationId xmlns:a16="http://schemas.microsoft.com/office/drawing/2014/main" id="{E5109BDA-9958-4456-9E4F-17641D9B169B}"/>
              </a:ext>
            </a:extLst>
          </p:cNvPr>
          <p:cNvPicPr>
            <a:picLocks noChangeAspect="1"/>
          </p:cNvPicPr>
          <p:nvPr/>
        </p:nvPicPr>
        <p:blipFill>
          <a:blip r:embed="rId3"/>
          <a:stretch>
            <a:fillRect/>
          </a:stretch>
        </p:blipFill>
        <p:spPr>
          <a:xfrm>
            <a:off x="8375615" y="83141"/>
            <a:ext cx="3359187" cy="1225402"/>
          </a:xfrm>
          <a:prstGeom prst="rect">
            <a:avLst/>
          </a:prstGeom>
        </p:spPr>
      </p:pic>
    </p:spTree>
    <p:extLst>
      <p:ext uri="{BB962C8B-B14F-4D97-AF65-F5344CB8AC3E}">
        <p14:creationId xmlns:p14="http://schemas.microsoft.com/office/powerpoint/2010/main" val="13228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7924C03-412D-4587-8391-B4AD6D68B82E}"/>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タッチ＆トライ</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実際に触ってみたい方、体験したい方、操作しましょう！</a:t>
            </a:r>
            <a:endParaRPr kumimoji="1" lang="en-US" altLang="ja-JP" sz="200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pic>
        <p:nvPicPr>
          <p:cNvPr id="8" name="図 7">
            <a:extLst>
              <a:ext uri="{FF2B5EF4-FFF2-40B4-BE49-F238E27FC236}">
                <a16:creationId xmlns:a16="http://schemas.microsoft.com/office/drawing/2014/main" id="{CB0B89F6-E34A-47A4-AEEA-B11D43FBBCE5}"/>
              </a:ext>
            </a:extLst>
          </p:cNvPr>
          <p:cNvPicPr>
            <a:picLocks noChangeAspect="1"/>
          </p:cNvPicPr>
          <p:nvPr/>
        </p:nvPicPr>
        <p:blipFill>
          <a:blip r:embed="rId3"/>
          <a:stretch>
            <a:fillRect/>
          </a:stretch>
        </p:blipFill>
        <p:spPr>
          <a:xfrm>
            <a:off x="4091650" y="3244962"/>
            <a:ext cx="3359187" cy="1225402"/>
          </a:xfrm>
          <a:prstGeom prst="rect">
            <a:avLst/>
          </a:prstGeom>
        </p:spPr>
      </p:pic>
    </p:spTree>
    <p:extLst>
      <p:ext uri="{BB962C8B-B14F-4D97-AF65-F5344CB8AC3E}">
        <p14:creationId xmlns:p14="http://schemas.microsoft.com/office/powerpoint/2010/main" val="3272903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a:solidFill>
                  <a:schemeClr val="bg1"/>
                </a:solidFill>
                <a:latin typeface="Meiryo UI" panose="020B0604030504040204" pitchFamily="50" charset="-128"/>
                <a:ea typeface="Meiryo UI" panose="020B0604030504040204" pitchFamily="50" charset="-128"/>
              </a:rPr>
              <a:t>Epona</a:t>
            </a:r>
            <a:endParaRPr lang="ja-JP" altLang="en-US"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1882460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環境構築キット</a:t>
            </a:r>
            <a:r>
              <a:rPr kumimoji="1" lang="en-US" altLang="ja-JP" sz="2800" b="1">
                <a:latin typeface="Meiryo UI" panose="020B0604030504040204" pitchFamily="50" charset="-128"/>
                <a:ea typeface="Meiryo UI" panose="020B0604030504040204" pitchFamily="50" charset="-128"/>
              </a:rPr>
              <a:t>(Epona)</a:t>
            </a:r>
            <a:r>
              <a:rPr kumimoji="1" lang="ja-JP" altLang="en-US" sz="2800" b="1">
                <a:latin typeface="Meiryo UI" panose="020B0604030504040204" pitchFamily="50" charset="-128"/>
                <a:ea typeface="Meiryo UI" panose="020B0604030504040204" pitchFamily="50" charset="-128"/>
              </a:rPr>
              <a:t>とは</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pic>
        <p:nvPicPr>
          <p:cNvPr id="4" name="図 3">
            <a:extLst>
              <a:ext uri="{FF2B5EF4-FFF2-40B4-BE49-F238E27FC236}">
                <a16:creationId xmlns:a16="http://schemas.microsoft.com/office/drawing/2014/main" id="{904A1063-D86B-49AC-8D80-CC3C760021F9}"/>
              </a:ext>
            </a:extLst>
          </p:cNvPr>
          <p:cNvPicPr>
            <a:picLocks noChangeAspect="1"/>
          </p:cNvPicPr>
          <p:nvPr/>
        </p:nvPicPr>
        <p:blipFill>
          <a:blip r:embed="rId3"/>
          <a:stretch>
            <a:fillRect/>
          </a:stretch>
        </p:blipFill>
        <p:spPr>
          <a:xfrm>
            <a:off x="981512" y="1111519"/>
            <a:ext cx="9328558" cy="5686365"/>
          </a:xfrm>
          <a:prstGeom prst="rect">
            <a:avLst/>
          </a:prstGeom>
        </p:spPr>
      </p:pic>
    </p:spTree>
    <p:extLst>
      <p:ext uri="{BB962C8B-B14F-4D97-AF65-F5344CB8AC3E}">
        <p14:creationId xmlns:p14="http://schemas.microsoft.com/office/powerpoint/2010/main" val="3135312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使い方</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pic>
        <p:nvPicPr>
          <p:cNvPr id="4" name="図 3">
            <a:extLst>
              <a:ext uri="{FF2B5EF4-FFF2-40B4-BE49-F238E27FC236}">
                <a16:creationId xmlns:a16="http://schemas.microsoft.com/office/drawing/2014/main" id="{F306C4B2-EABA-4324-82FA-3A313A31E7DC}"/>
              </a:ext>
            </a:extLst>
          </p:cNvPr>
          <p:cNvPicPr>
            <a:picLocks noChangeAspect="1"/>
          </p:cNvPicPr>
          <p:nvPr/>
        </p:nvPicPr>
        <p:blipFill>
          <a:blip r:embed="rId3"/>
          <a:stretch>
            <a:fillRect/>
          </a:stretch>
        </p:blipFill>
        <p:spPr>
          <a:xfrm>
            <a:off x="964733" y="1287926"/>
            <a:ext cx="9226423" cy="5214604"/>
          </a:xfrm>
          <a:prstGeom prst="rect">
            <a:avLst/>
          </a:prstGeom>
        </p:spPr>
      </p:pic>
    </p:spTree>
    <p:extLst>
      <p:ext uri="{BB962C8B-B14F-4D97-AF65-F5344CB8AC3E}">
        <p14:creationId xmlns:p14="http://schemas.microsoft.com/office/powerpoint/2010/main" val="3686571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Epona</a:t>
            </a:r>
            <a:r>
              <a:rPr kumimoji="1" lang="ja-JP" altLang="en-US" sz="2800" b="1">
                <a:latin typeface="Meiryo UI" panose="020B0604030504040204" pitchFamily="50" charset="-128"/>
                <a:ea typeface="Meiryo UI" panose="020B0604030504040204" pitchFamily="50" charset="-128"/>
              </a:rPr>
              <a:t>によって何が解決できるのか</a:t>
            </a: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pic>
        <p:nvPicPr>
          <p:cNvPr id="5" name="図 4">
            <a:extLst>
              <a:ext uri="{FF2B5EF4-FFF2-40B4-BE49-F238E27FC236}">
                <a16:creationId xmlns:a16="http://schemas.microsoft.com/office/drawing/2014/main" id="{851144E1-8FE2-44F9-9E3D-E6656B1F79D1}"/>
              </a:ext>
            </a:extLst>
          </p:cNvPr>
          <p:cNvPicPr>
            <a:picLocks noChangeAspect="1"/>
          </p:cNvPicPr>
          <p:nvPr/>
        </p:nvPicPr>
        <p:blipFill>
          <a:blip r:embed="rId3"/>
          <a:stretch>
            <a:fillRect/>
          </a:stretch>
        </p:blipFill>
        <p:spPr>
          <a:xfrm>
            <a:off x="1861472" y="1077853"/>
            <a:ext cx="8120728" cy="5516578"/>
          </a:xfrm>
          <a:prstGeom prst="rect">
            <a:avLst/>
          </a:prstGeom>
        </p:spPr>
      </p:pic>
    </p:spTree>
    <p:extLst>
      <p:ext uri="{BB962C8B-B14F-4D97-AF65-F5344CB8AC3E}">
        <p14:creationId xmlns:p14="http://schemas.microsoft.com/office/powerpoint/2010/main" val="2705634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a:solidFill>
                  <a:schemeClr val="bg1"/>
                </a:solidFill>
                <a:latin typeface="Meiryo UI" panose="020B0604030504040204" pitchFamily="50" charset="-128"/>
                <a:ea typeface="Meiryo UI" panose="020B0604030504040204" pitchFamily="50" charset="-128"/>
              </a:rPr>
              <a:t>クロージング</a:t>
            </a:r>
            <a:endParaRPr lang="en-US" altLang="ja-JP" sz="4400" b="1">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Tree>
    <p:extLst>
      <p:ext uri="{BB962C8B-B14F-4D97-AF65-F5344CB8AC3E}">
        <p14:creationId xmlns:p14="http://schemas.microsoft.com/office/powerpoint/2010/main" val="19627711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今日紹介した</a:t>
            </a:r>
            <a:r>
              <a:rPr kumimoji="1" lang="en-US" altLang="ja-JP" sz="2000">
                <a:latin typeface="Meiryo UI" panose="020B0604030504040204" pitchFamily="50" charset="-128"/>
                <a:ea typeface="Meiryo UI" panose="020B0604030504040204" pitchFamily="50" charset="-128"/>
              </a:rPr>
              <a:t>Epona</a:t>
            </a:r>
            <a:r>
              <a:rPr kumimoji="1" lang="ja-JP" altLang="en-US" sz="2000">
                <a:latin typeface="Meiryo UI" panose="020B0604030504040204" pitchFamily="50" charset="-128"/>
                <a:ea typeface="Meiryo UI" panose="020B0604030504040204" pitchFamily="50" charset="-128"/>
              </a:rPr>
              <a:t>という</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環境構築ツールキットを</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1</a:t>
            </a:r>
            <a:r>
              <a:rPr kumimoji="1" lang="ja-JP" altLang="en-US" sz="2000">
                <a:latin typeface="Meiryo UI" panose="020B0604030504040204" pitchFamily="50" charset="-128"/>
                <a:ea typeface="Meiryo UI" panose="020B0604030504040204" pitchFamily="50" charset="-128"/>
              </a:rPr>
              <a:t>月末に</a:t>
            </a:r>
            <a:r>
              <a:rPr kumimoji="1" lang="en-US" altLang="ja-JP" sz="2000">
                <a:latin typeface="Meiryo UI" panose="020B0604030504040204" pitchFamily="50" charset="-128"/>
                <a:ea typeface="Meiryo UI" panose="020B0604030504040204" pitchFamily="50" charset="-128"/>
              </a:rPr>
              <a:t>Fintan</a:t>
            </a:r>
            <a:r>
              <a:rPr kumimoji="1" lang="ja-JP" altLang="en-US" sz="2000">
                <a:latin typeface="Meiryo UI" panose="020B0604030504040204" pitchFamily="50" charset="-128"/>
                <a:ea typeface="Meiryo UI" panose="020B0604030504040204" pitchFamily="50" charset="-128"/>
              </a:rPr>
              <a:t>で公開予定です。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どなたでもご利用頂けますのでぜひご活用ください。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hlinkClick r:id="rId3"/>
              </a:rPr>
              <a:t>https://fintan.jp/</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a:t>
            </a:r>
            <a:r>
              <a:rPr kumimoji="1" lang="ja-JP" altLang="en-US" sz="2000">
                <a:latin typeface="Meiryo UI" panose="020B0604030504040204" pitchFamily="50" charset="-128"/>
                <a:ea typeface="Meiryo UI" panose="020B0604030504040204" pitchFamily="50" charset="-128"/>
              </a:rPr>
              <a:t>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DevOps</a:t>
            </a:r>
            <a:r>
              <a:rPr kumimoji="1" lang="ja-JP" altLang="en-US" sz="2800" b="1">
                <a:latin typeface="Meiryo UI" panose="020B0604030504040204" pitchFamily="50" charset="-128"/>
                <a:ea typeface="Meiryo UI" panose="020B0604030504040204" pitchFamily="50" charset="-128"/>
              </a:rPr>
              <a:t>ハンズオン</a:t>
            </a:r>
            <a:r>
              <a:rPr kumimoji="1" lang="ja-JP" altLang="en-US" sz="2800" b="1" dirty="0">
                <a:latin typeface="Meiryo UI" panose="020B0604030504040204" pitchFamily="50" charset="-128"/>
                <a:ea typeface="Meiryo UI" panose="020B0604030504040204" pitchFamily="50" charset="-128"/>
              </a:rPr>
              <a:t>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168842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12</a:t>
            </a:r>
            <a:r>
              <a:rPr kumimoji="1" lang="ja-JP" altLang="en-US" sz="2000" dirty="0">
                <a:highlight>
                  <a:srgbClr val="FFFF00"/>
                </a:highlight>
                <a:latin typeface="Meiryo UI" panose="020B0604030504040204" pitchFamily="50" charset="-128"/>
                <a:ea typeface="Meiryo UI" panose="020B0604030504040204" pitchFamily="50" charset="-128"/>
              </a:rPr>
              <a:t>月　</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本日が最終回です。</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ご参加くださった皆さんありがとうございます！</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Tree>
    <p:extLst>
      <p:ext uri="{BB962C8B-B14F-4D97-AF65-F5344CB8AC3E}">
        <p14:creationId xmlns:p14="http://schemas.microsoft.com/office/powerpoint/2010/main" val="165238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ハンズオンのゴール</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のやり方を体験する</a:t>
            </a:r>
            <a:r>
              <a:rPr kumimoji="1" lang="ja-JP" altLang="en-US" sz="2000">
                <a:latin typeface="Meiryo UI" panose="020B0604030504040204" pitchFamily="50" charset="-128"/>
                <a:ea typeface="Meiryo UI" panose="020B0604030504040204" pitchFamily="50" charset="-128"/>
              </a:rPr>
              <a:t>がゴールです。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は</a:t>
            </a:r>
            <a:r>
              <a:rPr kumimoji="1" lang="ja-JP" altLang="en-US" sz="2000">
                <a:highlight>
                  <a:srgbClr val="FFFF00"/>
                </a:highlight>
                <a:latin typeface="Meiryo UI" panose="020B0604030504040204" pitchFamily="50" charset="-128"/>
                <a:ea typeface="Meiryo UI" panose="020B0604030504040204" pitchFamily="50" charset="-128"/>
              </a:rPr>
              <a:t>改善活動</a:t>
            </a:r>
            <a:r>
              <a:rPr kumimoji="1" lang="ja-JP" altLang="en-US" sz="2000">
                <a:latin typeface="Meiryo UI" panose="020B0604030504040204" pitchFamily="50" charset="-128"/>
                <a:ea typeface="Meiryo UI" panose="020B0604030504040204" pitchFamily="50" charset="-128"/>
              </a:rPr>
              <a:t>がメインなので、こうすれば</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だ、といったものがありません。</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チームやプロジェクトの状況に合わせて</a:t>
            </a:r>
            <a:r>
              <a:rPr kumimoji="1" lang="ja-JP" altLang="en-US" sz="2000">
                <a:highlight>
                  <a:srgbClr val="FFFF00"/>
                </a:highlight>
                <a:latin typeface="Meiryo UI" panose="020B0604030504040204" pitchFamily="50" charset="-128"/>
                <a:ea typeface="Meiryo UI" panose="020B0604030504040204" pitchFamily="50" charset="-128"/>
              </a:rPr>
              <a:t>技術面と文化面</a:t>
            </a:r>
            <a:r>
              <a:rPr kumimoji="1" lang="ja-JP" altLang="en-US" sz="2000">
                <a:latin typeface="Meiryo UI" panose="020B0604030504040204" pitchFamily="50" charset="-128"/>
                <a:ea typeface="Meiryo UI" panose="020B0604030504040204" pitchFamily="50" charset="-128"/>
              </a:rPr>
              <a:t>から改善活動に取り組むのが</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です。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このハンズオンでは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の活動をやりやすくするために構築した環境を使って、</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主に技術面から</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のやり方を体験していきます。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皆さんが作業しただけにならず、皆さんに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のやり方</a:t>
            </a:r>
            <a:r>
              <a:rPr kumimoji="1" lang="ja-JP" altLang="en-US" sz="2000">
                <a:latin typeface="Meiryo UI" panose="020B0604030504040204" pitchFamily="50" charset="-128"/>
                <a:ea typeface="Meiryo UI" panose="020B0604030504040204" pitchFamily="50" charset="-128"/>
              </a:rPr>
              <a:t>を持ち帰ってもらえるように頑張ります！</a:t>
            </a: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991958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5111542" cy="3832326"/>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651928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6369709" y="355787"/>
            <a:ext cx="550601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キャリア採用のエントリーページ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5"/>
              </a:rPr>
              <a:t>https://hrmos.co/pages/tissaiyo/jobs/20100400011</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60036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Tree>
    <p:extLst>
      <p:ext uri="{BB962C8B-B14F-4D97-AF65-F5344CB8AC3E}">
        <p14:creationId xmlns:p14="http://schemas.microsoft.com/office/powerpoint/2010/main" val="2662422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717A2E5-918F-413F-B712-6ECFE62D1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6" t="19408" r="8837" b="24683"/>
          <a:stretch/>
        </p:blipFill>
        <p:spPr bwMode="auto">
          <a:xfrm>
            <a:off x="-3611" y="0"/>
            <a:ext cx="121956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a:solidFill>
                  <a:srgbClr val="FF0066"/>
                </a:solidFill>
                <a:latin typeface="Meiryo UI" panose="020B0604030504040204" pitchFamily="50" charset="-128"/>
                <a:ea typeface="Meiryo UI" panose="020B0604030504040204" pitchFamily="50" charset="-128"/>
              </a:rPr>
              <a:t>Thank you</a:t>
            </a:r>
            <a:endParaRPr lang="en-US" altLang="ja-JP" sz="5400" b="1">
              <a:solidFill>
                <a:schemeClr val="bg1"/>
              </a:solidFill>
              <a:latin typeface="Meiryo UI" panose="020B0604030504040204" pitchFamily="50" charset="-128"/>
              <a:ea typeface="Meiryo UI" panose="020B0604030504040204" pitchFamily="50" charset="-128"/>
            </a:endParaRPr>
          </a:p>
          <a:p>
            <a:pPr algn="ctr"/>
            <a:r>
              <a:rPr lang="en-US" altLang="ja-JP" sz="5400" b="1">
                <a:solidFill>
                  <a:schemeClr val="bg1"/>
                </a:solidFill>
                <a:latin typeface="Meiryo UI" panose="020B0604030504040204" pitchFamily="50" charset="-128"/>
                <a:ea typeface="Meiryo UI" panose="020B0604030504040204" pitchFamily="50" charset="-128"/>
              </a:rPr>
              <a:t>Service</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Dev</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Engineer</a:t>
            </a:r>
            <a:r>
              <a:rPr lang="ja-JP" altLang="en-US" sz="5400" b="1">
                <a:solidFill>
                  <a:schemeClr val="bg1"/>
                </a:solidFill>
                <a:latin typeface="Meiryo UI" panose="020B0604030504040204" pitchFamily="50" charset="-128"/>
                <a:ea typeface="Meiryo UI" panose="020B0604030504040204" pitchFamily="50" charset="-128"/>
              </a:rPr>
              <a:t> </a:t>
            </a:r>
            <a:r>
              <a:rPr lang="en-US" altLang="ja-JP" sz="5400" b="1">
                <a:solidFill>
                  <a:schemeClr val="bg1"/>
                </a:solidFill>
                <a:latin typeface="Meiryo UI" panose="020B0604030504040204" pitchFamily="50" charset="-128"/>
                <a:ea typeface="Meiryo UI" panose="020B0604030504040204" pitchFamily="50" charset="-128"/>
              </a:rPr>
              <a:t>TAIKEN</a:t>
            </a:r>
            <a:endParaRPr lang="ja-JP" altLang="en-US" sz="5400" b="1">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Tree>
    <p:extLst>
      <p:ext uri="{BB962C8B-B14F-4D97-AF65-F5344CB8AC3E}">
        <p14:creationId xmlns:p14="http://schemas.microsoft.com/office/powerpoint/2010/main" val="164051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a:latin typeface="Meiryo UI" panose="020B0604030504040204" pitchFamily="50" charset="-128"/>
                <a:ea typeface="Meiryo UI" panose="020B0604030504040204" pitchFamily="50" charset="-128"/>
              </a:rPr>
              <a:t>あるサービス開発チームに参画するような状況を想像してください。</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そのチームは</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に取り組んでいて、すでに</a:t>
            </a: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活動をやりやすい環境</a:t>
            </a:r>
            <a:r>
              <a:rPr kumimoji="1" lang="ja-JP" altLang="en-US" sz="2000">
                <a:latin typeface="Meiryo UI" panose="020B0604030504040204" pitchFamily="50" charset="-128"/>
                <a:ea typeface="Meiryo UI" panose="020B0604030504040204" pitchFamily="50" charset="-128"/>
              </a:rPr>
              <a:t>を構築済みです。</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の概要を学習し、チームメンバとして</a:t>
            </a: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活動に参加できるように</a:t>
            </a: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highlight>
                  <a:srgbClr val="FFFF00"/>
                </a:highlight>
                <a:latin typeface="Meiryo UI" panose="020B0604030504040204" pitchFamily="50" charset="-128"/>
                <a:ea typeface="Meiryo UI" panose="020B0604030504040204" pitchFamily="50" charset="-128"/>
              </a:rPr>
              <a:t>開発～デプロイ～運用の流れを一通り体験</a:t>
            </a:r>
            <a:r>
              <a:rPr kumimoji="1" lang="ja-JP" altLang="en-US" sz="2000">
                <a:latin typeface="Meiryo UI" panose="020B0604030504040204" pitchFamily="50" charset="-128"/>
                <a:ea typeface="Meiryo UI" panose="020B0604030504040204" pitchFamily="50" charset="-128"/>
              </a:rPr>
              <a:t>しましょう。</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a:p>
            <a:pPr>
              <a:lnSpc>
                <a:spcPts val="3200"/>
              </a:lnSpc>
            </a:pPr>
            <a:r>
              <a:rPr kumimoji="1" lang="ja-JP" altLang="en-US" sz="2000">
                <a:latin typeface="Meiryo UI" panose="020B0604030504040204" pitchFamily="50" charset="-128"/>
                <a:ea typeface="Meiryo UI" panose="020B0604030504040204" pitchFamily="50" charset="-128"/>
              </a:rPr>
              <a:t>スタッフが既存チームメンバ、皆さんが新しくチームに参加したメンバとしてハンズオンを進行します。</a:t>
            </a:r>
            <a:endParaRPr kumimoji="1" lang="en-US" altLang="ja-JP" sz="2000">
              <a:latin typeface="Meiryo UI" panose="020B0604030504040204" pitchFamily="50" charset="-128"/>
              <a:ea typeface="Meiryo UI" panose="020B0604030504040204" pitchFamily="50" charset="-128"/>
            </a:endParaRPr>
          </a:p>
          <a:p>
            <a:pPr>
              <a:lnSpc>
                <a:spcPts val="3200"/>
              </a:lnSpc>
            </a:pPr>
            <a:endParaRPr kumimoji="1" lang="en-US" altLang="ja-JP" sz="200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50C9277-93A8-4D17-977E-9CF8838DB20F}"/>
              </a:ext>
            </a:extLst>
          </p:cNvPr>
          <p:cNvSpPr txBox="1"/>
          <p:nvPr/>
        </p:nvSpPr>
        <p:spPr>
          <a:xfrm>
            <a:off x="4579855" y="2691118"/>
            <a:ext cx="3455500" cy="2554545"/>
          </a:xfrm>
          <a:prstGeom prst="rect">
            <a:avLst/>
          </a:prstGeom>
          <a:noFill/>
        </p:spPr>
        <p:txBody>
          <a:bodyPr wrap="square" rtlCol="0">
            <a:spAutoFit/>
          </a:bodyPr>
          <a:lstStyle/>
          <a:p>
            <a:pPr>
              <a:lnSpc>
                <a:spcPts val="24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ハンズオン（</a:t>
            </a:r>
            <a:r>
              <a:rPr kumimoji="1" lang="en-US" altLang="ja-JP" sz="2000">
                <a:highlight>
                  <a:srgbClr val="FFFF00"/>
                </a:highlight>
                <a:latin typeface="Meiryo UI" panose="020B0604030504040204" pitchFamily="50" charset="-128"/>
                <a:ea typeface="Meiryo UI" panose="020B0604030504040204" pitchFamily="50" charset="-128"/>
              </a:rPr>
              <a:t>60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ハンズオンの題材</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チーム開発</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CI/CD</a:t>
            </a:r>
          </a:p>
          <a:p>
            <a:pPr>
              <a:lnSpc>
                <a:spcPts val="2400"/>
              </a:lnSpc>
            </a:pP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分休憩</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モニタリング</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ja-JP" altLang="en-US" sz="2000">
                <a:latin typeface="Meiryo UI" panose="020B0604030504040204" pitchFamily="50" charset="-128"/>
                <a:ea typeface="Meiryo UI" panose="020B0604030504040204" pitchFamily="50" charset="-128"/>
              </a:rPr>
              <a:t>インシデント管理</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Epona</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11018941"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ハンズオンのスケジュール（全体</a:t>
            </a:r>
            <a:r>
              <a:rPr kumimoji="1" lang="en-US" altLang="ja-JP" sz="2800" b="1">
                <a:latin typeface="Meiryo UI" panose="020B0604030504040204" pitchFamily="50" charset="-128"/>
                <a:ea typeface="Meiryo UI" panose="020B0604030504040204" pitchFamily="50" charset="-128"/>
              </a:rPr>
              <a:t>120</a:t>
            </a:r>
            <a:r>
              <a:rPr kumimoji="1" lang="ja-JP" altLang="en-US" sz="2800" b="1">
                <a:latin typeface="Meiryo UI" panose="020B0604030504040204" pitchFamily="50" charset="-128"/>
                <a:ea typeface="Meiryo UI" panose="020B0604030504040204" pitchFamily="50" charset="-128"/>
              </a:rPr>
              <a:t>分）</a:t>
            </a:r>
            <a:endParaRPr kumimoji="1" lang="en-US" altLang="ja-JP" sz="2800" b="1">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755773" y="2691118"/>
            <a:ext cx="3455500" cy="1323439"/>
          </a:xfrm>
          <a:prstGeom prst="rect">
            <a:avLst/>
          </a:prstGeom>
          <a:noFill/>
        </p:spPr>
        <p:txBody>
          <a:bodyPr wrap="square" rtlCol="0">
            <a:spAutoFit/>
          </a:bodyPr>
          <a:lstStyle/>
          <a:p>
            <a:pPr>
              <a:lnSpc>
                <a:spcPts val="2400"/>
              </a:lnSpc>
            </a:pPr>
            <a:r>
              <a:rPr kumimoji="1" lang="en-US" altLang="ja-JP" sz="2000">
                <a:highlight>
                  <a:srgbClr val="FFFF00"/>
                </a:highlight>
                <a:latin typeface="Meiryo UI" panose="020B0604030504040204" pitchFamily="50" charset="-128"/>
                <a:ea typeface="Meiryo UI" panose="020B0604030504040204" pitchFamily="50" charset="-128"/>
              </a:rPr>
              <a:t>DevOps</a:t>
            </a:r>
            <a:r>
              <a:rPr kumimoji="1" lang="ja-JP" altLang="en-US" sz="2000">
                <a:highlight>
                  <a:srgbClr val="FFFF00"/>
                </a:highlight>
                <a:latin typeface="Meiryo UI" panose="020B0604030504040204" pitchFamily="50" charset="-128"/>
                <a:ea typeface="Meiryo UI" panose="020B0604030504040204" pitchFamily="50" charset="-128"/>
              </a:rPr>
              <a:t>概要（</a:t>
            </a:r>
            <a:r>
              <a:rPr kumimoji="1" lang="en-US" altLang="ja-JP" sz="2000">
                <a:highlight>
                  <a:srgbClr val="FFFF00"/>
                </a:highlight>
                <a:latin typeface="Meiryo UI" panose="020B0604030504040204" pitchFamily="50" charset="-128"/>
                <a:ea typeface="Meiryo UI" panose="020B0604030504040204" pitchFamily="50" charset="-128"/>
              </a:rPr>
              <a:t>25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入門</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DevOps</a:t>
            </a:r>
            <a:r>
              <a:rPr kumimoji="1" lang="ja-JP" altLang="en-US" sz="2000">
                <a:latin typeface="Meiryo UI" panose="020B0604030504040204" pitchFamily="50" charset="-128"/>
                <a:ea typeface="Meiryo UI" panose="020B0604030504040204" pitchFamily="50" charset="-128"/>
              </a:rPr>
              <a:t>活動をやりやすい環境</a:t>
            </a:r>
            <a:endParaRPr kumimoji="1" lang="en-US" altLang="ja-JP" sz="2000">
              <a:latin typeface="Meiryo UI" panose="020B0604030504040204" pitchFamily="50" charset="-128"/>
              <a:ea typeface="Meiryo UI" panose="020B0604030504040204" pitchFamily="50" charset="-128"/>
            </a:endParaRPr>
          </a:p>
          <a:p>
            <a:pPr>
              <a:lnSpc>
                <a:spcPts val="2400"/>
              </a:lnSpc>
            </a:pPr>
            <a:r>
              <a:rPr kumimoji="1" lang="en-US" altLang="ja-JP" sz="2000">
                <a:latin typeface="Meiryo UI" panose="020B0604030504040204" pitchFamily="50" charset="-128"/>
                <a:ea typeface="Meiryo UI" panose="020B0604030504040204" pitchFamily="50" charset="-128"/>
              </a:rPr>
              <a:t>5</a:t>
            </a:r>
            <a:r>
              <a:rPr kumimoji="1" lang="ja-JP" altLang="en-US" sz="2000">
                <a:latin typeface="Meiryo UI" panose="020B0604030504040204" pitchFamily="50" charset="-128"/>
                <a:ea typeface="Meiryo UI" panose="020B0604030504040204" pitchFamily="50" charset="-128"/>
              </a:rPr>
              <a:t>分休憩</a:t>
            </a:r>
            <a:endParaRPr kumimoji="1" lang="en-US" altLang="ja-JP" sz="200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755776" y="1685108"/>
            <a:ext cx="3663123" cy="400110"/>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オープニング（</a:t>
            </a:r>
            <a:r>
              <a:rPr kumimoji="1" lang="en-US" altLang="ja-JP" sz="2000">
                <a:highlight>
                  <a:srgbClr val="FFFF00"/>
                </a:highlight>
                <a:latin typeface="Meiryo UI" panose="020B0604030504040204" pitchFamily="50" charset="-128"/>
                <a:ea typeface="Meiryo UI" panose="020B0604030504040204" pitchFamily="50" charset="-128"/>
              </a:rPr>
              <a:t>15</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403937" y="2691118"/>
            <a:ext cx="2949863" cy="707886"/>
          </a:xfrm>
          <a:prstGeom prst="rect">
            <a:avLst/>
          </a:prstGeom>
          <a:noFill/>
        </p:spPr>
        <p:txBody>
          <a:bodyPr wrap="square" rtlCol="0">
            <a:spAutoFit/>
          </a:bodyPr>
          <a:lstStyle/>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クロージング（</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a:highlight>
                  <a:srgbClr val="FFFF00"/>
                </a:highlight>
                <a:latin typeface="Meiryo UI" panose="020B0604030504040204" pitchFamily="50" charset="-128"/>
                <a:ea typeface="Meiryo UI" panose="020B0604030504040204" pitchFamily="50" charset="-128"/>
              </a:rPr>
              <a:t>アンケート（</a:t>
            </a:r>
            <a:r>
              <a:rPr kumimoji="1" lang="en-US" altLang="ja-JP" sz="2000">
                <a:highlight>
                  <a:srgbClr val="FFFF00"/>
                </a:highlight>
                <a:latin typeface="Meiryo UI" panose="020B0604030504040204" pitchFamily="50" charset="-128"/>
                <a:ea typeface="Meiryo UI" panose="020B0604030504040204" pitchFamily="50" charset="-128"/>
              </a:rPr>
              <a:t>10</a:t>
            </a:r>
            <a:r>
              <a:rPr kumimoji="1" lang="ja-JP" altLang="en-US" sz="2000">
                <a:highlight>
                  <a:srgbClr val="FFFF00"/>
                </a:highlight>
                <a:latin typeface="Meiryo UI" panose="020B0604030504040204" pitchFamily="50" charset="-128"/>
                <a:ea typeface="Meiryo UI" panose="020B0604030504040204" pitchFamily="50" charset="-128"/>
              </a:rPr>
              <a:t>分）</a:t>
            </a:r>
            <a:endParaRPr kumimoji="1" lang="en-US" altLang="ja-JP" sz="200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663702" y="2259306"/>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CABADA7D-3165-4E1B-9C4E-EE9D429A519B}"/>
              </a:ext>
            </a:extLst>
          </p:cNvPr>
          <p:cNvSpPr/>
          <p:nvPr/>
        </p:nvSpPr>
        <p:spPr>
          <a:xfrm>
            <a:off x="7877267" y="29161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
        <p:nvSpPr>
          <p:cNvPr id="13" name="矢印: 右 12">
            <a:extLst>
              <a:ext uri="{FF2B5EF4-FFF2-40B4-BE49-F238E27FC236}">
                <a16:creationId xmlns:a16="http://schemas.microsoft.com/office/drawing/2014/main" id="{F6A6F1B8-D1DC-40A8-BB38-07E199D4158A}"/>
              </a:ext>
            </a:extLst>
          </p:cNvPr>
          <p:cNvSpPr/>
          <p:nvPr/>
        </p:nvSpPr>
        <p:spPr>
          <a:xfrm>
            <a:off x="4211273" y="2916199"/>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3634</Words>
  <Application>Microsoft Office PowerPoint</Application>
  <PresentationFormat>ワイド画面</PresentationFormat>
  <Paragraphs>743</Paragraphs>
  <Slides>74</Slides>
  <Notes>28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74</vt:i4>
      </vt:variant>
    </vt:vector>
  </HeadingPairs>
  <TitlesOfParts>
    <vt:vector size="80" baseType="lpstr">
      <vt:lpstr>Meiryo UI</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2020-11-24T06:46:17Z</dcterms:created>
  <dcterms:modified xsi:type="dcterms:W3CDTF">2020-12-18T07:23:30Z</dcterms:modified>
</cp:coreProperties>
</file>